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65" r:id="rId3"/>
    <p:sldId id="320" r:id="rId4"/>
    <p:sldId id="321" r:id="rId5"/>
    <p:sldId id="322" r:id="rId6"/>
    <p:sldId id="323" r:id="rId7"/>
    <p:sldId id="324" r:id="rId8"/>
    <p:sldId id="326" r:id="rId9"/>
    <p:sldId id="327" r:id="rId10"/>
    <p:sldId id="325" r:id="rId11"/>
    <p:sldId id="328" r:id="rId12"/>
    <p:sldId id="329" r:id="rId13"/>
  </p:sldIdLst>
  <p:sldSz cx="12188825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36" autoAdjust="0"/>
    <p:restoredTop sz="94629" autoAdjust="0"/>
  </p:normalViewPr>
  <p:slideViewPr>
    <p:cSldViewPr showGuides="1">
      <p:cViewPr varScale="1">
        <p:scale>
          <a:sx n="74" d="100"/>
          <a:sy n="74" d="100"/>
        </p:scale>
        <p:origin x="714" y="7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pPr/>
              <a:t>2/9/2015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pPr/>
              <a:t>2/9/2015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10" name="Picture 9" descr="TeamBCPS-PPTtranLighter.t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2412" y="685800"/>
            <a:ext cx="2675107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2/9/2015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2/9/2015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2/9/2015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2/9/2015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2/9/2015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2/9/2015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2/9/2015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2/9/2015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2/9/2015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2/9/2015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2/9/2015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1812" y="914400"/>
            <a:ext cx="8229600" cy="2895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What’s my role in promoting </a:t>
            </a:r>
            <a:r>
              <a:rPr lang="en-US" b="1" dirty="0" smtClean="0">
                <a:solidFill>
                  <a:srgbClr val="92D050"/>
                </a:solidFill>
              </a:rPr>
              <a:t>Environmental Literacy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Joe Davis</a:t>
            </a:r>
          </a:p>
          <a:p>
            <a:r>
              <a:rPr lang="it-IT" dirty="0" smtClean="0"/>
              <a:t>Science resource teacher/naturalist</a:t>
            </a:r>
          </a:p>
          <a:p>
            <a:r>
              <a:rPr lang="it-IT" dirty="0" smtClean="0"/>
              <a:t>BCPS Office of science</a:t>
            </a:r>
          </a:p>
          <a:p>
            <a:r>
              <a:rPr lang="it-IT" dirty="0" smtClean="0"/>
              <a:t>January 26, 2015.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What does it mean to be a </a:t>
            </a:r>
            <a:r>
              <a:rPr lang="en-US" sz="4000" b="1" u="sng" dirty="0" smtClean="0">
                <a:solidFill>
                  <a:srgbClr val="00B050"/>
                </a:solidFill>
              </a:rPr>
              <a:t>Green School</a:t>
            </a:r>
            <a:r>
              <a:rPr lang="en-US" sz="4000" b="1" dirty="0" smtClean="0"/>
              <a:t> anyway?</a:t>
            </a:r>
            <a:endParaRPr lang="en-US" sz="4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4412" y="2514600"/>
            <a:ext cx="67818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9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835" y="676417"/>
            <a:ext cx="4999153" cy="55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1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What’s going on in Maryland?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0612" y="2286000"/>
            <a:ext cx="9134391" cy="411480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COMAR</a:t>
            </a:r>
          </a:p>
          <a:p>
            <a:r>
              <a:rPr lang="en-US" sz="4000" b="1" dirty="0" smtClean="0">
                <a:solidFill>
                  <a:srgbClr val="FFFF00"/>
                </a:solidFill>
              </a:rPr>
              <a:t>NGSS</a:t>
            </a:r>
          </a:p>
          <a:p>
            <a:r>
              <a:rPr lang="en-US" sz="4000" b="1" dirty="0" smtClean="0">
                <a:solidFill>
                  <a:srgbClr val="FFFF00"/>
                </a:solidFill>
              </a:rPr>
              <a:t>The Standards</a:t>
            </a:r>
          </a:p>
          <a:p>
            <a:r>
              <a:rPr lang="en-US" sz="4000" b="1" dirty="0">
                <a:solidFill>
                  <a:srgbClr val="FFFF00"/>
                </a:solidFill>
              </a:rPr>
              <a:t>MWEE</a:t>
            </a:r>
          </a:p>
          <a:p>
            <a:pPr marL="0" indent="0">
              <a:buNone/>
            </a:pP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212" y="2438400"/>
            <a:ext cx="3657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9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1524000"/>
            <a:ext cx="9144001" cy="13716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92D050"/>
                </a:solidFill>
              </a:rPr>
              <a:t>What are the issues?</a:t>
            </a:r>
            <a:endParaRPr lang="en-US" sz="66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7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2667000"/>
            <a:ext cx="9144001" cy="1371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</a:rPr>
              <a:t>What is the one common thread across all of the issues you discussed?</a:t>
            </a:r>
            <a:endParaRPr lang="en-US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8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762000"/>
            <a:ext cx="9144001" cy="1371600"/>
          </a:xfrm>
        </p:spPr>
        <p:txBody>
          <a:bodyPr/>
          <a:lstStyle/>
          <a:p>
            <a:r>
              <a:rPr lang="en-US" b="1" dirty="0" smtClean="0"/>
              <a:t>Who has the greatest opportunity and potential to change people?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0612" y="2667000"/>
            <a:ext cx="9134391" cy="411480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We have been in the business of “changing people” for a long time…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Educational and Curriculum Philosophy</a:t>
            </a:r>
          </a:p>
          <a:p>
            <a:r>
              <a:rPr lang="en-US" dirty="0" smtClean="0"/>
              <a:t>Scholar Academic</a:t>
            </a:r>
          </a:p>
          <a:p>
            <a:r>
              <a:rPr lang="en-US" dirty="0" smtClean="0"/>
              <a:t>Social Efficiency</a:t>
            </a:r>
          </a:p>
          <a:p>
            <a:r>
              <a:rPr lang="en-US" dirty="0" smtClean="0"/>
              <a:t>Learner Centered</a:t>
            </a:r>
          </a:p>
          <a:p>
            <a:r>
              <a:rPr lang="en-US" dirty="0" smtClean="0"/>
              <a:t>Social Reconstruction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33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/>
              <a:t>What does the research say?</a:t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>What does the research say?</a:t>
            </a:r>
            <a:br>
              <a:rPr lang="en-US" sz="4400" b="1" dirty="0" smtClean="0"/>
            </a:br>
            <a:endParaRPr lang="en-US" sz="4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3812" y="1600200"/>
            <a:ext cx="9134391" cy="4343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SEER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Richard </a:t>
            </a:r>
            <a:r>
              <a:rPr lang="en-US" sz="2800" b="1" dirty="0" err="1" smtClean="0">
                <a:solidFill>
                  <a:srgbClr val="FFFF00"/>
                </a:solidFill>
              </a:rPr>
              <a:t>Louv</a:t>
            </a:r>
            <a:r>
              <a:rPr lang="en-US" sz="2800" b="1" dirty="0" smtClean="0">
                <a:solidFill>
                  <a:srgbClr val="FFFF00"/>
                </a:solidFill>
              </a:rPr>
              <a:t>  </a:t>
            </a:r>
            <a:r>
              <a:rPr lang="en-US" sz="2800" b="1" i="1" dirty="0" smtClean="0">
                <a:solidFill>
                  <a:srgbClr val="FFFF00"/>
                </a:solidFill>
              </a:rPr>
              <a:t>No Child Left Inside</a:t>
            </a:r>
          </a:p>
          <a:p>
            <a:r>
              <a:rPr lang="en-US" sz="2800" b="1" dirty="0" smtClean="0"/>
              <a:t>What does our heart, mind, and experience say?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122" y="3766777"/>
            <a:ext cx="3124200" cy="2343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966" y="3766777"/>
            <a:ext cx="3446045" cy="237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2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1219200"/>
            <a:ext cx="9144001" cy="1371600"/>
          </a:xfrm>
        </p:spPr>
        <p:txBody>
          <a:bodyPr/>
          <a:lstStyle/>
          <a:p>
            <a:r>
              <a:rPr lang="en-US" b="1" dirty="0" smtClean="0"/>
              <a:t>Why should we turn the water off when we are brushing our teeth?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412" y="3048000"/>
            <a:ext cx="404812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2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should we turn the water off when we are brushing our teeth?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en-US" b="1" dirty="0" smtClean="0">
                <a:solidFill>
                  <a:srgbClr val="FFFF00"/>
                </a:solidFill>
              </a:rPr>
              <a:t>Math</a:t>
            </a:r>
            <a:r>
              <a:rPr lang="en-US" b="1" dirty="0"/>
              <a:t>:</a:t>
            </a:r>
            <a:r>
              <a:rPr lang="en-US" dirty="0"/>
              <a:t>  What data or information exists or needs to be collected that is related to the problem and needs to be counted, measured, analyzed, displayed or modeled?</a:t>
            </a:r>
            <a:endParaRPr lang="en-US" sz="1800" dirty="0"/>
          </a:p>
          <a:p>
            <a:pPr lvl="1"/>
            <a:r>
              <a:rPr lang="en-US" b="1" dirty="0">
                <a:solidFill>
                  <a:srgbClr val="FFFF00"/>
                </a:solidFill>
              </a:rPr>
              <a:t>Social Studies</a:t>
            </a:r>
            <a:r>
              <a:rPr lang="en-US" b="1" dirty="0"/>
              <a:t>:</a:t>
            </a:r>
            <a:r>
              <a:rPr lang="en-US" dirty="0"/>
              <a:t> How does the issue/problem affect social systems, institutions or people?  Have people tackled similar problems in the past or in other places</a:t>
            </a:r>
            <a:r>
              <a:rPr lang="en-US" dirty="0" smtClean="0"/>
              <a:t>?  Is this currently an issue elsewhere?  What are they doing about it?</a:t>
            </a:r>
            <a:endParaRPr lang="en-US" sz="1800" dirty="0"/>
          </a:p>
          <a:p>
            <a:pPr lvl="1"/>
            <a:r>
              <a:rPr lang="en-US" b="1" dirty="0">
                <a:solidFill>
                  <a:srgbClr val="FFFF00"/>
                </a:solidFill>
              </a:rPr>
              <a:t>Science</a:t>
            </a:r>
            <a:r>
              <a:rPr lang="en-US" b="1" dirty="0"/>
              <a:t>:</a:t>
            </a:r>
            <a:r>
              <a:rPr lang="en-US" dirty="0"/>
              <a:t>  What are the natural systems related to this problem/issue and how are they affected?  What variables exist and what happens if you change them?</a:t>
            </a:r>
            <a:endParaRPr lang="en-US" sz="1800" dirty="0"/>
          </a:p>
          <a:p>
            <a:pPr lvl="1"/>
            <a:r>
              <a:rPr lang="en-US" b="1" dirty="0">
                <a:solidFill>
                  <a:srgbClr val="FFFF00"/>
                </a:solidFill>
              </a:rPr>
              <a:t>Language Arts</a:t>
            </a:r>
            <a:r>
              <a:rPr lang="en-US" b="1" dirty="0"/>
              <a:t>:</a:t>
            </a:r>
            <a:r>
              <a:rPr lang="en-US" dirty="0"/>
              <a:t>  What information exists already related to the problem/issue?  How can I communicate information about the problem/issue or solutions with others?</a:t>
            </a:r>
            <a:endParaRPr lang="en-US" sz="1800" dirty="0"/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Art/Music/</a:t>
            </a:r>
            <a:r>
              <a:rPr lang="en-US" b="1" dirty="0" err="1" smtClean="0">
                <a:solidFill>
                  <a:srgbClr val="FFFF00"/>
                </a:solidFill>
              </a:rPr>
              <a:t>Phys</a:t>
            </a:r>
            <a:r>
              <a:rPr lang="en-US" b="1" dirty="0" smtClean="0">
                <a:solidFill>
                  <a:srgbClr val="FFFF00"/>
                </a:solidFill>
              </a:rPr>
              <a:t> Ed</a:t>
            </a:r>
            <a:r>
              <a:rPr lang="en-US" b="1" dirty="0" smtClean="0"/>
              <a:t>:</a:t>
            </a:r>
            <a:r>
              <a:rPr lang="en-US" dirty="0" smtClean="0"/>
              <a:t>  </a:t>
            </a:r>
            <a:r>
              <a:rPr lang="en-US" dirty="0"/>
              <a:t>In what ways can I share information related to the problem/issue in creative ways to a diverse audience</a:t>
            </a:r>
            <a:r>
              <a:rPr lang="en-US" dirty="0" smtClean="0"/>
              <a:t>?</a:t>
            </a:r>
          </a:p>
          <a:p>
            <a:pPr lvl="1"/>
            <a:r>
              <a:rPr lang="en-US" sz="2200" b="1" dirty="0" smtClean="0">
                <a:solidFill>
                  <a:srgbClr val="FFFF00"/>
                </a:solidFill>
              </a:rPr>
              <a:t>Engineering</a:t>
            </a:r>
            <a:r>
              <a:rPr lang="en-US" sz="2200" dirty="0" smtClean="0"/>
              <a:t>:  How do I fix the problem?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6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MWEE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0612" y="2362200"/>
            <a:ext cx="9134391" cy="4114801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Classroom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Fieldwork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Action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Student Products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612" y="609600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612" y="1981200"/>
            <a:ext cx="3160014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2400" y="41148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5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CPS-BlueSwirl-2013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BCPS-BlueSwirl-2013</Template>
  <TotalTime>0</TotalTime>
  <Words>318</Words>
  <Application>Microsoft Office PowerPoint</Application>
  <PresentationFormat>Custom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Corbel</vt:lpstr>
      <vt:lpstr>BCPS-BlueSwirl-2013</vt:lpstr>
      <vt:lpstr>What’s my role in promoting Environmental Literacy?</vt:lpstr>
      <vt:lpstr>What’s going on in Maryland?</vt:lpstr>
      <vt:lpstr>What are the issues?</vt:lpstr>
      <vt:lpstr>What is the one common thread across all of the issues you discussed?</vt:lpstr>
      <vt:lpstr>Who has the greatest opportunity and potential to change people?</vt:lpstr>
      <vt:lpstr>What does the research say?  What does the research say? </vt:lpstr>
      <vt:lpstr>Why should we turn the water off when we are brushing our teeth?</vt:lpstr>
      <vt:lpstr>Why should we turn the water off when we are brushing our teeth?</vt:lpstr>
      <vt:lpstr>MWEE</vt:lpstr>
      <vt:lpstr>What does it mean to be a Green School anyway?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2015-01-23T15:17:24Z</dcterms:created>
  <dcterms:modified xsi:type="dcterms:W3CDTF">2015-02-09T18:19:11Z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