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0" r:id="rId3"/>
    <p:sldId id="261" r:id="rId4"/>
    <p:sldId id="262" r:id="rId5"/>
    <p:sldId id="263" r:id="rId6"/>
    <p:sldId id="264" r:id="rId7"/>
    <p:sldId id="265" r:id="rId8"/>
    <p:sldId id="257" r:id="rId9"/>
    <p:sldId id="258" r:id="rId10"/>
    <p:sldId id="259" r:id="rId11"/>
    <p:sldId id="271" r:id="rId12"/>
    <p:sldId id="266" r:id="rId13"/>
    <p:sldId id="272" r:id="rId14"/>
    <p:sldId id="267" r:id="rId15"/>
    <p:sldId id="270" r:id="rId16"/>
    <p:sldId id="268" r:id="rId17"/>
    <p:sldId id="269" r:id="rId18"/>
    <p:sldId id="273" r:id="rId19"/>
    <p:sldId id="274" r:id="rId20"/>
    <p:sldId id="275" r:id="rId21"/>
    <p:sldId id="277" r:id="rId22"/>
    <p:sldId id="276"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738" y="-4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10ED0-4E5F-4DD5-8AD7-409CFE88C827}" type="datetimeFigureOut">
              <a:rPr lang="en-US" smtClean="0"/>
              <a:pPr/>
              <a:t>2/9/2015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6AAAD-A712-4FBC-95DA-8A617B0AF74A}" type="slidenum">
              <a:rPr lang="en-US" smtClean="0"/>
              <a:pPr/>
              <a:t>‹#›</a:t>
            </a:fld>
            <a:endParaRPr lang="en-US"/>
          </a:p>
        </p:txBody>
      </p:sp>
    </p:spTree>
    <p:extLst>
      <p:ext uri="{BB962C8B-B14F-4D97-AF65-F5344CB8AC3E}">
        <p14:creationId xmlns:p14="http://schemas.microsoft.com/office/powerpoint/2010/main" xmlns="" val="2966890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will collect and analyze data about the water quality in our tank. They will raise the trout from egg to fingerlings. All surviving fingerlings will be released into an approved stream in late April / Early May but a select group of students.</a:t>
            </a:r>
            <a:endParaRPr lang="en-US" dirty="0"/>
          </a:p>
        </p:txBody>
      </p:sp>
      <p:sp>
        <p:nvSpPr>
          <p:cNvPr id="4" name="Slide Number Placeholder 3"/>
          <p:cNvSpPr>
            <a:spLocks noGrp="1"/>
          </p:cNvSpPr>
          <p:nvPr>
            <p:ph type="sldNum" sz="quarter" idx="10"/>
          </p:nvPr>
        </p:nvSpPr>
        <p:spPr/>
        <p:txBody>
          <a:bodyPr/>
          <a:lstStyle/>
          <a:p>
            <a:fld id="{B366AAAD-A712-4FBC-95DA-8A617B0AF74A}" type="slidenum">
              <a:rPr lang="en-US" smtClean="0"/>
              <a:pPr/>
              <a:t>8</a:t>
            </a:fld>
            <a:endParaRPr lang="en-US"/>
          </a:p>
        </p:txBody>
      </p:sp>
    </p:spTree>
    <p:extLst>
      <p:ext uri="{BB962C8B-B14F-4D97-AF65-F5344CB8AC3E}">
        <p14:creationId xmlns:p14="http://schemas.microsoft.com/office/powerpoint/2010/main" xmlns="" val="74041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Alevin</a:t>
            </a:r>
            <a:r>
              <a:rPr lang="en-US" dirty="0" smtClean="0"/>
              <a:t> are</a:t>
            </a:r>
            <a:r>
              <a:rPr lang="en-US" baseline="0" dirty="0" smtClean="0"/>
              <a:t> hatchlings from the egg casing that cannot yet swim. Once they hatch they live off of their yolk sacs for quite sometime. Until they swim to the surface, looking to feed. At this point they become “ fry”. Eventually they use up all of their yolk sacs and begin to “ button up “. Once their yolk sac has completely buttoned up, they are called “fingerlings” and are fully formed fish.</a:t>
            </a:r>
            <a:endParaRPr lang="en-US" dirty="0"/>
          </a:p>
        </p:txBody>
      </p:sp>
      <p:sp>
        <p:nvSpPr>
          <p:cNvPr id="4" name="Slide Number Placeholder 3"/>
          <p:cNvSpPr>
            <a:spLocks noGrp="1"/>
          </p:cNvSpPr>
          <p:nvPr>
            <p:ph type="sldNum" sz="quarter" idx="10"/>
          </p:nvPr>
        </p:nvSpPr>
        <p:spPr/>
        <p:txBody>
          <a:bodyPr/>
          <a:lstStyle/>
          <a:p>
            <a:fld id="{B366AAAD-A712-4FBC-95DA-8A617B0AF74A}" type="slidenum">
              <a:rPr lang="en-US" smtClean="0"/>
              <a:pPr/>
              <a:t>10</a:t>
            </a:fld>
            <a:endParaRPr lang="en-US"/>
          </a:p>
        </p:txBody>
      </p:sp>
    </p:spTree>
    <p:extLst>
      <p:ext uri="{BB962C8B-B14F-4D97-AF65-F5344CB8AC3E}">
        <p14:creationId xmlns:p14="http://schemas.microsoft.com/office/powerpoint/2010/main" xmlns="" val="107600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 to over 350 species of fish and over 170 species</a:t>
            </a:r>
            <a:r>
              <a:rPr lang="en-US" baseline="0" dirty="0" smtClean="0"/>
              <a:t> of shellfish</a:t>
            </a:r>
            <a:endParaRPr lang="en-US" dirty="0"/>
          </a:p>
        </p:txBody>
      </p:sp>
      <p:sp>
        <p:nvSpPr>
          <p:cNvPr id="4" name="Slide Number Placeholder 3"/>
          <p:cNvSpPr>
            <a:spLocks noGrp="1"/>
          </p:cNvSpPr>
          <p:nvPr>
            <p:ph type="sldNum" sz="quarter" idx="10"/>
          </p:nvPr>
        </p:nvSpPr>
        <p:spPr/>
        <p:txBody>
          <a:bodyPr/>
          <a:lstStyle/>
          <a:p>
            <a:fld id="{B366AAAD-A712-4FBC-95DA-8A617B0AF74A}" type="slidenum">
              <a:rPr lang="en-US" smtClean="0"/>
              <a:pPr/>
              <a:t>12</a:t>
            </a:fld>
            <a:endParaRPr lang="en-US"/>
          </a:p>
        </p:txBody>
      </p:sp>
    </p:spTree>
    <p:extLst>
      <p:ext uri="{BB962C8B-B14F-4D97-AF65-F5344CB8AC3E}">
        <p14:creationId xmlns:p14="http://schemas.microsoft.com/office/powerpoint/2010/main" xmlns="" val="231866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Baltimore County</a:t>
            </a:r>
            <a:r>
              <a:rPr lang="en-US" baseline="0" dirty="0" smtClean="0"/>
              <a:t> on the map</a:t>
            </a:r>
            <a:endParaRPr lang="en-US" dirty="0"/>
          </a:p>
        </p:txBody>
      </p:sp>
      <p:sp>
        <p:nvSpPr>
          <p:cNvPr id="4" name="Slide Number Placeholder 3"/>
          <p:cNvSpPr>
            <a:spLocks noGrp="1"/>
          </p:cNvSpPr>
          <p:nvPr>
            <p:ph type="sldNum" sz="quarter" idx="10"/>
          </p:nvPr>
        </p:nvSpPr>
        <p:spPr/>
        <p:txBody>
          <a:bodyPr/>
          <a:lstStyle/>
          <a:p>
            <a:fld id="{B366AAAD-A712-4FBC-95DA-8A617B0AF74A}" type="slidenum">
              <a:rPr lang="en-US" smtClean="0"/>
              <a:pPr/>
              <a:t>15</a:t>
            </a:fld>
            <a:endParaRPr lang="en-US"/>
          </a:p>
        </p:txBody>
      </p:sp>
    </p:spTree>
    <p:extLst>
      <p:ext uri="{BB962C8B-B14F-4D97-AF65-F5344CB8AC3E}">
        <p14:creationId xmlns:p14="http://schemas.microsoft.com/office/powerpoint/2010/main" xmlns="" val="253178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Pose</a:t>
            </a:r>
            <a:r>
              <a:rPr lang="en-US" baseline="0" dirty="0" smtClean="0"/>
              <a:t> the question to the class, let them discuss in small group before revealing answers.</a:t>
            </a:r>
            <a:endParaRPr lang="en-US" dirty="0"/>
          </a:p>
        </p:txBody>
      </p:sp>
      <p:sp>
        <p:nvSpPr>
          <p:cNvPr id="4" name="Slide Number Placeholder 3"/>
          <p:cNvSpPr>
            <a:spLocks noGrp="1"/>
          </p:cNvSpPr>
          <p:nvPr>
            <p:ph type="sldNum" sz="quarter" idx="10"/>
          </p:nvPr>
        </p:nvSpPr>
        <p:spPr/>
        <p:txBody>
          <a:bodyPr/>
          <a:lstStyle/>
          <a:p>
            <a:fld id="{B366AAAD-A712-4FBC-95DA-8A617B0AF74A}" type="slidenum">
              <a:rPr lang="en-US" smtClean="0"/>
              <a:pPr/>
              <a:t>20</a:t>
            </a:fld>
            <a:endParaRPr lang="en-US"/>
          </a:p>
        </p:txBody>
      </p:sp>
    </p:spTree>
    <p:extLst>
      <p:ext uri="{BB962C8B-B14F-4D97-AF65-F5344CB8AC3E}">
        <p14:creationId xmlns:p14="http://schemas.microsoft.com/office/powerpoint/2010/main" xmlns="" val="204449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Planting cover crops like radishes helps to keep erosion low. This will keep the nitrogen and phosphorous out of the waterways. Keeping animals like horses, cattle, etc will reduce the levels</a:t>
            </a:r>
            <a:r>
              <a:rPr lang="en-US" baseline="0" dirty="0" smtClean="0"/>
              <a:t> by limiting what they  are carrying in, as well as what is found in their waste. Buffer strips will further reduce erosion and run-off.</a:t>
            </a:r>
            <a:endParaRPr lang="en-US" dirty="0"/>
          </a:p>
        </p:txBody>
      </p:sp>
      <p:sp>
        <p:nvSpPr>
          <p:cNvPr id="4" name="Slide Number Placeholder 3"/>
          <p:cNvSpPr>
            <a:spLocks noGrp="1"/>
          </p:cNvSpPr>
          <p:nvPr>
            <p:ph type="sldNum" sz="quarter" idx="10"/>
          </p:nvPr>
        </p:nvSpPr>
        <p:spPr/>
        <p:txBody>
          <a:bodyPr/>
          <a:lstStyle/>
          <a:p>
            <a:fld id="{B366AAAD-A712-4FBC-95DA-8A617B0AF74A}"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CCF4C67-8499-45EF-B1B0-C24912CED31B}" type="datetimeFigureOut">
              <a:rPr lang="en-US" smtClean="0"/>
              <a:pPr/>
              <a:t>2/9/2015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42E69DC-BCAE-4498-AA92-E35EA94878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CF4C67-8499-45EF-B1B0-C24912CED31B}"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E69DC-BCAE-4498-AA92-E35EA94878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CF4C67-8499-45EF-B1B0-C24912CED31B}"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E69DC-BCAE-4498-AA92-E35EA94878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CF4C67-8499-45EF-B1B0-C24912CED31B}"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E69DC-BCAE-4498-AA92-E35EA94878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CCF4C67-8499-45EF-B1B0-C24912CED31B}"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E69DC-BCAE-4498-AA92-E35EA94878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CF4C67-8499-45EF-B1B0-C24912CED31B}"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E69DC-BCAE-4498-AA92-E35EA94878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CCF4C67-8499-45EF-B1B0-C24912CED31B}" type="datetimeFigureOut">
              <a:rPr lang="en-US" smtClean="0"/>
              <a:pPr/>
              <a:t>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2E69DC-BCAE-4498-AA92-E35EA94878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CF4C67-8499-45EF-B1B0-C24912CED31B}" type="datetimeFigureOut">
              <a:rPr lang="en-US" smtClean="0"/>
              <a:pPr/>
              <a:t>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2E69DC-BCAE-4498-AA92-E35EA94878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F4C67-8499-45EF-B1B0-C24912CED31B}" type="datetimeFigureOut">
              <a:rPr lang="en-US" smtClean="0"/>
              <a:pPr/>
              <a:t>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2E69DC-BCAE-4498-AA92-E35EA94878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CF4C67-8499-45EF-B1B0-C24912CED31B}"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E69DC-BCAE-4498-AA92-E35EA94878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CF4C67-8499-45EF-B1B0-C24912CED31B}"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42E69DC-BCAE-4498-AA92-E35EA948783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CF4C67-8499-45EF-B1B0-C24912CED31B}" type="datetimeFigureOut">
              <a:rPr lang="en-US" smtClean="0"/>
              <a:pPr/>
              <a:t>2/9/2015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42E69DC-BCAE-4498-AA92-E35EA948783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606LccnGOU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Trout in the Classroom</a:t>
            </a:r>
            <a:endParaRPr lang="en-US" dirty="0"/>
          </a:p>
        </p:txBody>
      </p:sp>
      <p:sp>
        <p:nvSpPr>
          <p:cNvPr id="3" name="Subtitle 2"/>
          <p:cNvSpPr>
            <a:spLocks noGrp="1"/>
          </p:cNvSpPr>
          <p:nvPr>
            <p:ph type="subTitle" idx="1"/>
          </p:nvPr>
        </p:nvSpPr>
        <p:spPr/>
        <p:txBody>
          <a:bodyPr/>
          <a:lstStyle/>
          <a:p>
            <a:r>
              <a:rPr lang="en-US" i="1" dirty="0" smtClean="0"/>
              <a:t>Connecting students with their watershed</a:t>
            </a:r>
          </a:p>
          <a:p>
            <a:r>
              <a:rPr lang="en-US" dirty="0" smtClean="0"/>
              <a:t>	  </a:t>
            </a:r>
            <a:r>
              <a:rPr lang="en-US" dirty="0" err="1" smtClean="0"/>
              <a:t>Dundalk</a:t>
            </a:r>
            <a:r>
              <a:rPr lang="en-US" dirty="0" smtClean="0"/>
              <a:t> Middle School </a:t>
            </a:r>
          </a:p>
          <a:p>
            <a:r>
              <a:rPr lang="en-US" dirty="0" smtClean="0"/>
              <a:t>2014-2015</a:t>
            </a:r>
            <a:endParaRPr lang="en-US" dirty="0"/>
          </a:p>
        </p:txBody>
      </p:sp>
      <p:pic>
        <p:nvPicPr>
          <p:cNvPr id="4" name="Picture 3" descr="images (3).jpg"/>
          <p:cNvPicPr>
            <a:picLocks noChangeAspect="1"/>
          </p:cNvPicPr>
          <p:nvPr/>
        </p:nvPicPr>
        <p:blipFill>
          <a:blip r:embed="rId2" cstate="print"/>
          <a:stretch>
            <a:fillRect/>
          </a:stretch>
        </p:blipFill>
        <p:spPr>
          <a:xfrm>
            <a:off x="152400" y="3962400"/>
            <a:ext cx="3733800" cy="276759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life cycle of a trout</a:t>
            </a:r>
            <a:endParaRPr lang="en-US" dirty="0"/>
          </a:p>
        </p:txBody>
      </p:sp>
      <p:sp>
        <p:nvSpPr>
          <p:cNvPr id="5" name="Content Placeholder 4"/>
          <p:cNvSpPr>
            <a:spLocks noGrp="1"/>
          </p:cNvSpPr>
          <p:nvPr>
            <p:ph idx="1"/>
          </p:nvPr>
        </p:nvSpPr>
        <p:spPr/>
        <p:txBody>
          <a:bodyPr/>
          <a:lstStyle/>
          <a:p>
            <a:r>
              <a:rPr lang="en-US" dirty="0" smtClean="0"/>
              <a:t>At two years old, adult trout can reproduce</a:t>
            </a:r>
          </a:p>
          <a:p>
            <a:endParaRPr lang="en-US" dirty="0"/>
          </a:p>
          <a:p>
            <a:pPr marL="0" indent="0">
              <a:buNone/>
            </a:pPr>
            <a:r>
              <a:rPr lang="en-US" dirty="0" smtClean="0"/>
              <a:t>Lays 100s, sometimes 1000s of eggs</a:t>
            </a:r>
          </a:p>
          <a:p>
            <a:pPr marL="0" indent="0">
              <a:buNone/>
            </a:pPr>
            <a:endParaRPr lang="en-US" dirty="0" smtClean="0"/>
          </a:p>
          <a:p>
            <a:pPr marL="0" indent="0">
              <a:buNone/>
            </a:pPr>
            <a:r>
              <a:rPr lang="en-US" dirty="0" smtClean="0"/>
              <a:t>After 2 to 3 weeks, “ </a:t>
            </a:r>
            <a:r>
              <a:rPr lang="en-US" dirty="0" err="1" smtClean="0"/>
              <a:t>alevin</a:t>
            </a:r>
            <a:r>
              <a:rPr lang="en-US" dirty="0" smtClean="0"/>
              <a:t>” form.</a:t>
            </a:r>
          </a:p>
          <a:p>
            <a:pPr marL="0" indent="0">
              <a:buNone/>
            </a:pPr>
            <a:endParaRPr lang="en-US" dirty="0"/>
          </a:p>
          <a:p>
            <a:pPr marL="0" indent="0">
              <a:buNone/>
            </a:pPr>
            <a:r>
              <a:rPr lang="en-US" dirty="0" smtClean="0"/>
              <a:t>2-3 weeks later, swim to the surface as “ fry”</a:t>
            </a:r>
          </a:p>
          <a:p>
            <a:pPr marL="0" indent="0">
              <a:buNone/>
            </a:pPr>
            <a:endParaRPr lang="en-US" dirty="0"/>
          </a:p>
          <a:p>
            <a:pPr marL="0" indent="0">
              <a:buNone/>
            </a:pPr>
            <a:r>
              <a:rPr lang="en-US" dirty="0" smtClean="0"/>
              <a:t>Later become fingerlings</a:t>
            </a:r>
          </a:p>
          <a:p>
            <a:pPr marL="0" indent="0">
              <a:buNone/>
            </a:pPr>
            <a:endParaRPr lang="en-US" dirty="0"/>
          </a:p>
          <a:p>
            <a:pPr marL="0" indent="0">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6).jpg"/>
          <p:cNvPicPr>
            <a:picLocks noGrp="1" noChangeAspect="1"/>
          </p:cNvPicPr>
          <p:nvPr>
            <p:ph idx="1"/>
          </p:nvPr>
        </p:nvPicPr>
        <p:blipFill>
          <a:blip r:embed="rId2" cstate="print"/>
          <a:stretch>
            <a:fillRect/>
          </a:stretch>
        </p:blipFill>
        <p:spPr>
          <a:xfrm>
            <a:off x="0" y="3829844"/>
            <a:ext cx="3200400" cy="3028156"/>
          </a:xfrm>
        </p:spPr>
      </p:pic>
      <p:sp>
        <p:nvSpPr>
          <p:cNvPr id="5" name="TextBox 4"/>
          <p:cNvSpPr txBox="1"/>
          <p:nvPr/>
        </p:nvSpPr>
        <p:spPr>
          <a:xfrm>
            <a:off x="1600200" y="6488668"/>
            <a:ext cx="1676400" cy="369332"/>
          </a:xfrm>
          <a:prstGeom prst="rect">
            <a:avLst/>
          </a:prstGeom>
          <a:noFill/>
        </p:spPr>
        <p:txBody>
          <a:bodyPr wrap="square" rtlCol="0">
            <a:spAutoFit/>
          </a:bodyPr>
          <a:lstStyle/>
          <a:p>
            <a:r>
              <a:rPr lang="en-US" dirty="0" smtClean="0"/>
              <a:t> </a:t>
            </a:r>
            <a:r>
              <a:rPr lang="en-US" dirty="0" smtClean="0"/>
              <a:t>       FRY</a:t>
            </a:r>
            <a:endParaRPr lang="en-US" dirty="0"/>
          </a:p>
        </p:txBody>
      </p:sp>
      <p:pic>
        <p:nvPicPr>
          <p:cNvPr id="6" name="Picture 5" descr="images (4).jpg"/>
          <p:cNvPicPr>
            <a:picLocks noChangeAspect="1"/>
          </p:cNvPicPr>
          <p:nvPr/>
        </p:nvPicPr>
        <p:blipFill>
          <a:blip r:embed="rId3" cstate="print"/>
          <a:stretch>
            <a:fillRect/>
          </a:stretch>
        </p:blipFill>
        <p:spPr>
          <a:xfrm>
            <a:off x="0" y="1676400"/>
            <a:ext cx="3200400" cy="2164080"/>
          </a:xfrm>
          <a:prstGeom prst="rect">
            <a:avLst/>
          </a:prstGeom>
        </p:spPr>
      </p:pic>
      <p:sp>
        <p:nvSpPr>
          <p:cNvPr id="7" name="TextBox 6"/>
          <p:cNvSpPr txBox="1"/>
          <p:nvPr/>
        </p:nvSpPr>
        <p:spPr>
          <a:xfrm>
            <a:off x="2286000" y="1981200"/>
            <a:ext cx="1219200" cy="369332"/>
          </a:xfrm>
          <a:prstGeom prst="rect">
            <a:avLst/>
          </a:prstGeom>
          <a:noFill/>
        </p:spPr>
        <p:txBody>
          <a:bodyPr wrap="square" rtlCol="0">
            <a:spAutoFit/>
          </a:bodyPr>
          <a:lstStyle/>
          <a:p>
            <a:r>
              <a:rPr lang="en-US" dirty="0" smtClean="0"/>
              <a:t>ALEVIN</a:t>
            </a:r>
            <a:endParaRPr lang="en-US" dirty="0"/>
          </a:p>
        </p:txBody>
      </p:sp>
      <p:sp>
        <p:nvSpPr>
          <p:cNvPr id="8" name="TextBox 7"/>
          <p:cNvSpPr txBox="1"/>
          <p:nvPr/>
        </p:nvSpPr>
        <p:spPr>
          <a:xfrm>
            <a:off x="914400" y="2895600"/>
            <a:ext cx="1143000" cy="369332"/>
          </a:xfrm>
          <a:prstGeom prst="rect">
            <a:avLst/>
          </a:prstGeom>
          <a:noFill/>
        </p:spPr>
        <p:txBody>
          <a:bodyPr wrap="square" rtlCol="0">
            <a:spAutoFit/>
          </a:bodyPr>
          <a:lstStyle/>
          <a:p>
            <a:r>
              <a:rPr lang="en-US" dirty="0" smtClean="0"/>
              <a:t>Eyed eggs</a:t>
            </a:r>
            <a:endParaRPr lang="en-US" dirty="0"/>
          </a:p>
        </p:txBody>
      </p:sp>
      <p:sp>
        <p:nvSpPr>
          <p:cNvPr id="9" name="Left Arrow 8"/>
          <p:cNvSpPr/>
          <p:nvPr/>
        </p:nvSpPr>
        <p:spPr>
          <a:xfrm>
            <a:off x="1600200" y="1981200"/>
            <a:ext cx="6858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990600" y="32766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mages (14).jpg"/>
          <p:cNvPicPr>
            <a:picLocks noChangeAspect="1"/>
          </p:cNvPicPr>
          <p:nvPr/>
        </p:nvPicPr>
        <p:blipFill>
          <a:blip r:embed="rId4" cstate="print"/>
          <a:stretch>
            <a:fillRect/>
          </a:stretch>
        </p:blipFill>
        <p:spPr>
          <a:xfrm>
            <a:off x="4419600" y="1752600"/>
            <a:ext cx="4495800" cy="2286000"/>
          </a:xfrm>
          <a:prstGeom prst="rect">
            <a:avLst/>
          </a:prstGeom>
        </p:spPr>
      </p:pic>
      <p:sp>
        <p:nvSpPr>
          <p:cNvPr id="12" name="TextBox 11"/>
          <p:cNvSpPr txBox="1"/>
          <p:nvPr/>
        </p:nvSpPr>
        <p:spPr>
          <a:xfrm>
            <a:off x="5181600" y="1143000"/>
            <a:ext cx="3352800" cy="646331"/>
          </a:xfrm>
          <a:prstGeom prst="rect">
            <a:avLst/>
          </a:prstGeom>
          <a:noFill/>
        </p:spPr>
        <p:txBody>
          <a:bodyPr wrap="square" rtlCol="0">
            <a:spAutoFit/>
          </a:bodyPr>
          <a:lstStyle/>
          <a:p>
            <a:r>
              <a:rPr lang="en-US" dirty="0" smtClean="0"/>
              <a:t>Fingerlings beginning  to “button up”.</a:t>
            </a:r>
            <a:endParaRPr lang="en-US" dirty="0"/>
          </a:p>
        </p:txBody>
      </p:sp>
      <p:pic>
        <p:nvPicPr>
          <p:cNvPr id="13" name="Picture 12" descr="images (11).jpg"/>
          <p:cNvPicPr>
            <a:picLocks noChangeAspect="1"/>
          </p:cNvPicPr>
          <p:nvPr/>
        </p:nvPicPr>
        <p:blipFill>
          <a:blip r:embed="rId5" cstate="print"/>
          <a:stretch>
            <a:fillRect/>
          </a:stretch>
        </p:blipFill>
        <p:spPr>
          <a:xfrm>
            <a:off x="4419600" y="4038600"/>
            <a:ext cx="4507632" cy="2667000"/>
          </a:xfrm>
          <a:prstGeom prst="rect">
            <a:avLst/>
          </a:prstGeom>
        </p:spPr>
      </p:pic>
      <p:sp>
        <p:nvSpPr>
          <p:cNvPr id="14" name="TextBox 13"/>
          <p:cNvSpPr txBox="1"/>
          <p:nvPr/>
        </p:nvSpPr>
        <p:spPr>
          <a:xfrm>
            <a:off x="4495800" y="5638800"/>
            <a:ext cx="1905000" cy="369332"/>
          </a:xfrm>
          <a:prstGeom prst="rect">
            <a:avLst/>
          </a:prstGeom>
          <a:noFill/>
        </p:spPr>
        <p:txBody>
          <a:bodyPr wrap="square" rtlCol="0">
            <a:spAutoFit/>
          </a:bodyPr>
          <a:lstStyle/>
          <a:p>
            <a:r>
              <a:rPr lang="en-US" smtClean="0"/>
              <a:t> </a:t>
            </a:r>
            <a:r>
              <a:rPr lang="en-US" smtClean="0"/>
              <a:t>      ADULT</a:t>
            </a:r>
            <a:endParaRPr lang="en-US"/>
          </a:p>
        </p:txBody>
      </p:sp>
    </p:spTree>
    <p:extLst>
      <p:ext uri="{BB962C8B-B14F-4D97-AF65-F5344CB8AC3E}">
        <p14:creationId xmlns:p14="http://schemas.microsoft.com/office/powerpoint/2010/main" xmlns="" val="440227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Chesapeake Bay Watershed</a:t>
            </a:r>
            <a:endParaRPr lang="en-US" dirty="0"/>
          </a:p>
        </p:txBody>
      </p:sp>
      <p:sp>
        <p:nvSpPr>
          <p:cNvPr id="3" name="Content Placeholder 2"/>
          <p:cNvSpPr>
            <a:spLocks noGrp="1"/>
          </p:cNvSpPr>
          <p:nvPr>
            <p:ph idx="1"/>
          </p:nvPr>
        </p:nvSpPr>
        <p:spPr/>
        <p:txBody>
          <a:bodyPr>
            <a:normAutofit fontScale="92500"/>
          </a:bodyPr>
          <a:lstStyle/>
          <a:p>
            <a:r>
              <a:rPr lang="en-US" dirty="0" err="1" smtClean="0"/>
              <a:t>Dundalk</a:t>
            </a:r>
            <a:r>
              <a:rPr lang="en-US" dirty="0" smtClean="0"/>
              <a:t> is a huge part of the Chesapeake Bay Watershed.</a:t>
            </a:r>
          </a:p>
          <a:p>
            <a:r>
              <a:rPr lang="en-US" dirty="0" smtClean="0"/>
              <a:t>The Chesapeake Bay Watershed covers </a:t>
            </a:r>
            <a:r>
              <a:rPr lang="en-US" dirty="0" smtClean="0">
                <a:solidFill>
                  <a:srgbClr val="0070C0"/>
                </a:solidFill>
              </a:rPr>
              <a:t>6 states </a:t>
            </a:r>
            <a:r>
              <a:rPr lang="en-US" dirty="0" smtClean="0"/>
              <a:t>and is made up of the bay and over 100,000 streams and rivers which feed into it.</a:t>
            </a:r>
          </a:p>
          <a:p>
            <a:pPr marL="0" indent="0">
              <a:buNone/>
            </a:pPr>
            <a:r>
              <a:rPr lang="en-US" dirty="0" smtClean="0"/>
              <a:t> </a:t>
            </a:r>
          </a:p>
          <a:p>
            <a:r>
              <a:rPr lang="en-US" dirty="0" smtClean="0"/>
              <a:t>Home to 17 million people and over 3,600 species of plants and animals.</a:t>
            </a:r>
          </a:p>
          <a:p>
            <a:endParaRPr lang="en-US" dirty="0"/>
          </a:p>
          <a:p>
            <a:r>
              <a:rPr lang="en-US" dirty="0" smtClean="0"/>
              <a:t>The Bay produces over 500 million pounds of seafood annually.</a:t>
            </a:r>
            <a:endParaRPr lang="en-US" dirty="0"/>
          </a:p>
        </p:txBody>
      </p:sp>
    </p:spTree>
    <p:extLst>
      <p:ext uri="{BB962C8B-B14F-4D97-AF65-F5344CB8AC3E}">
        <p14:creationId xmlns:p14="http://schemas.microsoft.com/office/powerpoint/2010/main" xmlns="" val="737574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11313" y="2465780"/>
            <a:ext cx="3391426" cy="4389437"/>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555" y="3886200"/>
            <a:ext cx="3120770" cy="37901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374672"/>
            <a:ext cx="3035214" cy="174012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9905" y="46332"/>
            <a:ext cx="3622705" cy="242268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117637" y="2272788"/>
            <a:ext cx="3063335" cy="238771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035214" y="-803679"/>
            <a:ext cx="4368800" cy="32766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117638" y="4507926"/>
            <a:ext cx="3063334" cy="243840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571532" y="-44859"/>
            <a:ext cx="2582042" cy="2517780"/>
          </a:xfrm>
          <a:prstGeom prst="rect">
            <a:avLst/>
          </a:prstGeom>
        </p:spPr>
      </p:pic>
    </p:spTree>
    <p:extLst>
      <p:ext uri="{BB962C8B-B14F-4D97-AF65-F5344CB8AC3E}">
        <p14:creationId xmlns:p14="http://schemas.microsoft.com/office/powerpoint/2010/main" xmlns="" val="2417429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57400" y="708099"/>
            <a:ext cx="5406314" cy="7094313"/>
          </a:xfrm>
        </p:spPr>
      </p:pic>
    </p:spTree>
    <p:extLst>
      <p:ext uri="{BB962C8B-B14F-4D97-AF65-F5344CB8AC3E}">
        <p14:creationId xmlns:p14="http://schemas.microsoft.com/office/powerpoint/2010/main" xmlns="" val="1642012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are we in the watershed?</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90800" y="2133600"/>
            <a:ext cx="3345607" cy="4389437"/>
          </a:xfrm>
        </p:spPr>
      </p:pic>
    </p:spTree>
    <p:extLst>
      <p:ext uri="{BB962C8B-B14F-4D97-AF65-F5344CB8AC3E}">
        <p14:creationId xmlns:p14="http://schemas.microsoft.com/office/powerpoint/2010/main" xmlns="" val="349980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Bob the Trout</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www.youtube.com/watch?v=606LccnGOUM</a:t>
            </a:r>
            <a:r>
              <a:rPr lang="en-US" dirty="0" smtClean="0"/>
              <a:t> </a:t>
            </a:r>
            <a:endParaRPr lang="en-US" dirty="0"/>
          </a:p>
        </p:txBody>
      </p:sp>
    </p:spTree>
    <p:extLst>
      <p:ext uri="{BB962C8B-B14F-4D97-AF65-F5344CB8AC3E}">
        <p14:creationId xmlns:p14="http://schemas.microsoft.com/office/powerpoint/2010/main" xmlns="" val="2263379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Bay Clean Water Act</a:t>
            </a:r>
            <a:endParaRPr lang="en-US" dirty="0"/>
          </a:p>
        </p:txBody>
      </p:sp>
      <p:sp>
        <p:nvSpPr>
          <p:cNvPr id="3" name="Content Placeholder 2"/>
          <p:cNvSpPr>
            <a:spLocks noGrp="1"/>
          </p:cNvSpPr>
          <p:nvPr>
            <p:ph idx="1"/>
          </p:nvPr>
        </p:nvSpPr>
        <p:spPr/>
        <p:txBody>
          <a:bodyPr>
            <a:normAutofit lnSpcReduction="10000"/>
          </a:bodyPr>
          <a:lstStyle/>
          <a:p>
            <a:r>
              <a:rPr lang="en-US" dirty="0"/>
              <a:t>n December 2010—after years of missed deadlines for restoration and no consequences—the Environmental Protection Agency (EPA) exercised its Clean Water Act authorities by releasing enforceable pollution limits </a:t>
            </a:r>
            <a:r>
              <a:rPr lang="en-US" dirty="0">
                <a:solidFill>
                  <a:srgbClr val="002060"/>
                </a:solidFill>
              </a:rPr>
              <a:t>for </a:t>
            </a:r>
            <a:r>
              <a:rPr lang="en-US" dirty="0">
                <a:solidFill>
                  <a:srgbClr val="FF0000"/>
                </a:solidFill>
              </a:rPr>
              <a:t>nitrogen, phosphorus</a:t>
            </a:r>
            <a:r>
              <a:rPr lang="en-US" dirty="0">
                <a:solidFill>
                  <a:srgbClr val="002060"/>
                </a:solidFill>
              </a:rPr>
              <a:t>, </a:t>
            </a:r>
            <a:r>
              <a:rPr lang="en-US" dirty="0">
                <a:solidFill>
                  <a:srgbClr val="FF0000"/>
                </a:solidFill>
              </a:rPr>
              <a:t>and sediment pollution </a:t>
            </a:r>
            <a:r>
              <a:rPr lang="en-US" dirty="0">
                <a:solidFill>
                  <a:srgbClr val="002060"/>
                </a:solidFill>
              </a:rPr>
              <a:t>in </a:t>
            </a:r>
            <a:r>
              <a:rPr lang="en-US" dirty="0"/>
              <a:t>the Chesapeake Bay. Subsequently the six Bay states and the District of Columbia released their plans to meet those limits by 2025.  Together the pollution targets and the states' plans comprise a Clean Water Blueprint for the Chesapeake and its rivers and streams.</a:t>
            </a:r>
          </a:p>
        </p:txBody>
      </p:sp>
    </p:spTree>
    <p:extLst>
      <p:ext uri="{BB962C8B-B14F-4D97-AF65-F5344CB8AC3E}">
        <p14:creationId xmlns:p14="http://schemas.microsoft.com/office/powerpoint/2010/main" xmlns="" val="3126425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Nitrogen, Phosphorous, &amp; Sediment</a:t>
            </a:r>
            <a:endParaRPr lang="en-US" dirty="0"/>
          </a:p>
        </p:txBody>
      </p:sp>
      <p:sp>
        <p:nvSpPr>
          <p:cNvPr id="3" name="Content Placeholder 2"/>
          <p:cNvSpPr>
            <a:spLocks noGrp="1"/>
          </p:cNvSpPr>
          <p:nvPr>
            <p:ph idx="1"/>
          </p:nvPr>
        </p:nvSpPr>
        <p:spPr/>
        <p:txBody>
          <a:bodyPr>
            <a:normAutofit/>
          </a:bodyPr>
          <a:lstStyle/>
          <a:p>
            <a:r>
              <a:rPr lang="en-US" dirty="0" smtClean="0"/>
              <a:t>Nitrogen and Phosphorous feeds microalgae.</a:t>
            </a:r>
          </a:p>
          <a:p>
            <a:endParaRPr lang="en-US" dirty="0"/>
          </a:p>
          <a:p>
            <a:r>
              <a:rPr lang="en-US" dirty="0" smtClean="0"/>
              <a:t>Algae prevents sunlight from reaching underwater plants. So does sediment</a:t>
            </a:r>
          </a:p>
          <a:p>
            <a:endParaRPr lang="en-US" dirty="0"/>
          </a:p>
          <a:p>
            <a:r>
              <a:rPr lang="en-US" dirty="0" smtClean="0"/>
              <a:t>Underwater plants die, so oxygen levels in the water drop.</a:t>
            </a:r>
          </a:p>
          <a:p>
            <a:endParaRPr lang="en-US" dirty="0"/>
          </a:p>
          <a:p>
            <a:r>
              <a:rPr lang="en-US" dirty="0" smtClean="0"/>
              <a:t>Fish and shell fish die </a:t>
            </a:r>
            <a:r>
              <a:rPr lang="en-US" dirty="0" smtClean="0">
                <a:sym typeface="Wingdings" panose="05000000000000000000" pitchFamily="2" charset="2"/>
              </a:rPr>
              <a:t> Eutrophication or “ Fish Kills”</a:t>
            </a:r>
            <a:endParaRPr lang="en-US" dirty="0"/>
          </a:p>
        </p:txBody>
      </p:sp>
    </p:spTree>
    <p:extLst>
      <p:ext uri="{BB962C8B-B14F-4D97-AF65-F5344CB8AC3E}">
        <p14:creationId xmlns:p14="http://schemas.microsoft.com/office/powerpoint/2010/main" xmlns="" val="711040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9993"/>
            <a:ext cx="3657600" cy="2384473"/>
          </a:xfrm>
        </p:spPr>
      </p:pic>
      <p:sp>
        <p:nvSpPr>
          <p:cNvPr id="8" name="TextBox 7"/>
          <p:cNvSpPr txBox="1"/>
          <p:nvPr/>
        </p:nvSpPr>
        <p:spPr>
          <a:xfrm>
            <a:off x="0" y="2531183"/>
            <a:ext cx="3782446" cy="1477328"/>
          </a:xfrm>
          <a:prstGeom prst="rect">
            <a:avLst/>
          </a:prstGeom>
          <a:noFill/>
        </p:spPr>
        <p:txBody>
          <a:bodyPr wrap="none" rtlCol="0">
            <a:spAutoFit/>
          </a:bodyPr>
          <a:lstStyle/>
          <a:p>
            <a:r>
              <a:rPr lang="en-US" dirty="0" smtClean="0"/>
              <a:t>Microalgae feeds on the high levels</a:t>
            </a:r>
          </a:p>
          <a:p>
            <a:r>
              <a:rPr lang="en-US" dirty="0" smtClean="0"/>
              <a:t>of nitrogen and phosphorous.</a:t>
            </a:r>
          </a:p>
          <a:p>
            <a:endParaRPr lang="en-US" dirty="0"/>
          </a:p>
          <a:p>
            <a:r>
              <a:rPr lang="en-US" dirty="0" smtClean="0"/>
              <a:t>The algae kills underwater plants,</a:t>
            </a:r>
          </a:p>
          <a:p>
            <a:r>
              <a:rPr lang="en-US" dirty="0" smtClean="0"/>
              <a:t> which in turn kills fish and shellfish</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57600" y="0"/>
            <a:ext cx="5486400" cy="391224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3932235"/>
            <a:ext cx="4991866" cy="292576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91866" y="3894045"/>
            <a:ext cx="4152134" cy="4542147"/>
          </a:xfrm>
          <a:prstGeom prst="rect">
            <a:avLst/>
          </a:prstGeom>
        </p:spPr>
      </p:pic>
    </p:spTree>
    <p:extLst>
      <p:ext uri="{BB962C8B-B14F-4D97-AF65-F5344CB8AC3E}">
        <p14:creationId xmlns:p14="http://schemas.microsoft.com/office/powerpoint/2010/main" xmlns="" val="902510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Trout in the Classroom</a:t>
            </a:r>
            <a:endParaRPr lang="en-US" dirty="0"/>
          </a:p>
        </p:txBody>
      </p:sp>
      <p:sp>
        <p:nvSpPr>
          <p:cNvPr id="3" name="Content Placeholder 2"/>
          <p:cNvSpPr>
            <a:spLocks noGrp="1"/>
          </p:cNvSpPr>
          <p:nvPr>
            <p:ph idx="1"/>
          </p:nvPr>
        </p:nvSpPr>
        <p:spPr/>
        <p:txBody>
          <a:bodyPr/>
          <a:lstStyle/>
          <a:p>
            <a:r>
              <a:rPr lang="en-US" dirty="0" smtClean="0"/>
              <a:t>Founded by Trout Unlimited</a:t>
            </a:r>
          </a:p>
          <a:p>
            <a:r>
              <a:rPr lang="en-US" dirty="0" smtClean="0"/>
              <a:t>Formed in New York in 1994</a:t>
            </a:r>
          </a:p>
          <a:p>
            <a:r>
              <a:rPr lang="en-US" dirty="0" smtClean="0"/>
              <a:t>Now in 26 states, spread out all over the US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 the class…</a:t>
            </a:r>
            <a:endParaRPr lang="en-US" dirty="0"/>
          </a:p>
        </p:txBody>
      </p:sp>
      <p:sp>
        <p:nvSpPr>
          <p:cNvPr id="3" name="Content Placeholder 2"/>
          <p:cNvSpPr>
            <a:spLocks noGrp="1"/>
          </p:cNvSpPr>
          <p:nvPr>
            <p:ph idx="1"/>
          </p:nvPr>
        </p:nvSpPr>
        <p:spPr/>
        <p:txBody>
          <a:bodyPr/>
          <a:lstStyle/>
          <a:p>
            <a:r>
              <a:rPr lang="en-US" dirty="0" smtClean="0"/>
              <a:t>Where do these high levels of nitrogen, phosphorous come from?</a:t>
            </a:r>
          </a:p>
          <a:p>
            <a:endParaRPr lang="en-US" dirty="0"/>
          </a:p>
          <a:p>
            <a:r>
              <a:rPr lang="en-US" dirty="0" smtClean="0"/>
              <a:t>Sediment </a:t>
            </a:r>
            <a:r>
              <a:rPr lang="en-US" dirty="0" smtClean="0">
                <a:sym typeface="Wingdings" panose="05000000000000000000" pitchFamily="2" charset="2"/>
              </a:rPr>
              <a:t> Overdevelopment, impervious surfaces (concrete / asphalt ), erosion caused by farmland           ( agriculture )</a:t>
            </a:r>
          </a:p>
          <a:p>
            <a:endParaRPr lang="en-US" dirty="0">
              <a:sym typeface="Wingdings" panose="05000000000000000000" pitchFamily="2" charset="2"/>
            </a:endParaRPr>
          </a:p>
          <a:p>
            <a:r>
              <a:rPr lang="en-US" dirty="0" smtClean="0">
                <a:sym typeface="Wingdings" panose="05000000000000000000" pitchFamily="2" charset="2"/>
              </a:rPr>
              <a:t>Nitrogen, phosphorous  pesticides and fertilizers used in agriculture</a:t>
            </a:r>
            <a:endParaRPr lang="en-US" dirty="0"/>
          </a:p>
        </p:txBody>
      </p:sp>
    </p:spTree>
    <p:extLst>
      <p:ext uri="{BB962C8B-B14F-4D97-AF65-F5344CB8AC3E}">
        <p14:creationId xmlns:p14="http://schemas.microsoft.com/office/powerpoint/2010/main" xmlns="" val="294257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1275588"/>
            <a:ext cx="9372600" cy="5658612"/>
          </a:xfrm>
        </p:spPr>
      </p:pic>
    </p:spTree>
    <p:extLst>
      <p:ext uri="{BB962C8B-B14F-4D97-AF65-F5344CB8AC3E}">
        <p14:creationId xmlns:p14="http://schemas.microsoft.com/office/powerpoint/2010/main" xmlns="" val="1843745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runoff</a:t>
            </a:r>
            <a:endParaRPr lang="en-US" dirty="0"/>
          </a:p>
        </p:txBody>
      </p:sp>
      <p:sp>
        <p:nvSpPr>
          <p:cNvPr id="3" name="Content Placeholder 2"/>
          <p:cNvSpPr>
            <a:spLocks noGrp="1"/>
          </p:cNvSpPr>
          <p:nvPr>
            <p:ph idx="1"/>
          </p:nvPr>
        </p:nvSpPr>
        <p:spPr/>
        <p:txBody>
          <a:bodyPr/>
          <a:lstStyle/>
          <a:p>
            <a:r>
              <a:rPr lang="en-US" dirty="0" smtClean="0"/>
              <a:t>We obviously need farms to produce food. Each farm in the United States feeds an average of 155 people daily.</a:t>
            </a:r>
          </a:p>
          <a:p>
            <a:endParaRPr lang="en-US" dirty="0"/>
          </a:p>
          <a:p>
            <a:r>
              <a:rPr lang="en-US" dirty="0" smtClean="0"/>
              <a:t>But the processes and materials used by farmers severely hurts the Chesapeake Bay.</a:t>
            </a:r>
          </a:p>
          <a:p>
            <a:endParaRPr lang="en-US" dirty="0"/>
          </a:p>
          <a:p>
            <a:r>
              <a:rPr lang="en-US" dirty="0" smtClean="0"/>
              <a:t>So what’s the solution?</a:t>
            </a:r>
            <a:endParaRPr lang="en-US" dirty="0"/>
          </a:p>
        </p:txBody>
      </p:sp>
    </p:spTree>
    <p:extLst>
      <p:ext uri="{BB962C8B-B14F-4D97-AF65-F5344CB8AC3E}">
        <p14:creationId xmlns:p14="http://schemas.microsoft.com/office/powerpoint/2010/main" xmlns="" val="1463940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Discuss in small groups some possible solutions to the agricultural impact on the Chesapeake Bay Watershed.</a:t>
            </a:r>
          </a:p>
          <a:p>
            <a:pPr>
              <a:buNone/>
            </a:pPr>
            <a:endParaRPr lang="en-US" dirty="0" smtClean="0"/>
          </a:p>
          <a:p>
            <a:r>
              <a:rPr lang="en-US" dirty="0" smtClean="0"/>
              <a:t>Construct </a:t>
            </a:r>
            <a:r>
              <a:rPr lang="en-US" dirty="0" smtClean="0"/>
              <a:t>a graphic organizer or awareness poster which demonstrates the impact of agricultural runoff on the Chesapeake Bay Watershed.</a:t>
            </a:r>
            <a:endParaRPr lang="en-US" dirty="0"/>
          </a:p>
        </p:txBody>
      </p:sp>
    </p:spTree>
    <p:extLst>
      <p:ext uri="{BB962C8B-B14F-4D97-AF65-F5344CB8AC3E}">
        <p14:creationId xmlns:p14="http://schemas.microsoft.com/office/powerpoint/2010/main" xmlns="" val="2325545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Needs To Be Done?</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b="1" dirty="0" smtClean="0"/>
              <a:t>The largest source of pollution to the Bay comes from agricultural runoff</a:t>
            </a:r>
            <a:r>
              <a:rPr lang="en-US" dirty="0" smtClean="0"/>
              <a:t>, which contributes roughly 40 percent of the nitrogen and 50 percent of the phosphorus entering the Chesapeake Bay.</a:t>
            </a:r>
          </a:p>
          <a:p>
            <a:r>
              <a:rPr lang="en-US" b="1" dirty="0" smtClean="0"/>
              <a:t>The fastest growing source of nitrogen pollution to the Bay is </a:t>
            </a:r>
            <a:r>
              <a:rPr lang="en-US" b="1" dirty="0" smtClean="0"/>
              <a:t>polluted runoff.</a:t>
            </a:r>
            <a:endParaRPr lang="en-US" dirty="0" smtClean="0"/>
          </a:p>
          <a:p>
            <a:r>
              <a:rPr lang="en-US" dirty="0" smtClean="0"/>
              <a:t>Agriculture </a:t>
            </a:r>
            <a:r>
              <a:rPr lang="en-US" dirty="0" smtClean="0"/>
              <a:t>may be the biggest source of pollution, but it is also presents the </a:t>
            </a:r>
            <a:r>
              <a:rPr lang="en-US" dirty="0" smtClean="0"/>
              <a:t>biggest opportunity</a:t>
            </a:r>
            <a:r>
              <a:rPr lang="en-US" dirty="0" smtClean="0"/>
              <a:t>. </a:t>
            </a:r>
            <a:r>
              <a:rPr lang="en-US" b="1" dirty="0" smtClean="0"/>
              <a:t>Implementing </a:t>
            </a:r>
            <a:r>
              <a:rPr lang="en-US" dirty="0" smtClean="0"/>
              <a:t>conservation measures</a:t>
            </a:r>
            <a:r>
              <a:rPr lang="en-US" b="1" dirty="0" smtClean="0"/>
              <a:t> on farms is one of the most cost-effective ways to reduce pollution to our local streams, rivers, and the Bay</a:t>
            </a:r>
            <a:r>
              <a:rPr lang="en-US" b="1" dirty="0" smtClean="0"/>
              <a:t>.</a:t>
            </a:r>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These practices include:</a:t>
            </a:r>
          </a:p>
          <a:p>
            <a:r>
              <a:rPr lang="en-US" i="1" dirty="0" smtClean="0"/>
              <a:t>Implementing nutrient management and conservation plans;</a:t>
            </a:r>
          </a:p>
          <a:p>
            <a:r>
              <a:rPr lang="en-US" i="1" dirty="0" smtClean="0"/>
              <a:t>Planting cover </a:t>
            </a:r>
            <a:r>
              <a:rPr lang="en-US" i="1" dirty="0" smtClean="0"/>
              <a:t>crops</a:t>
            </a:r>
            <a:endParaRPr lang="en-US" i="1" dirty="0" smtClean="0"/>
          </a:p>
          <a:p>
            <a:r>
              <a:rPr lang="en-US" i="1" dirty="0" smtClean="0"/>
              <a:t>Fencing animals out of </a:t>
            </a:r>
            <a:r>
              <a:rPr lang="en-US" i="1" dirty="0" smtClean="0"/>
              <a:t>streams</a:t>
            </a:r>
            <a:endParaRPr lang="en-US" i="1" dirty="0" smtClean="0"/>
          </a:p>
          <a:p>
            <a:r>
              <a:rPr lang="en-US" i="1" dirty="0" smtClean="0"/>
              <a:t>Installing and maintaining grassed or forested buffer strips along farm fields.</a:t>
            </a:r>
          </a:p>
          <a:p>
            <a:r>
              <a:rPr lang="en-US" dirty="0" smtClean="0"/>
              <a:t>Farmers have shown a willingness to help, </a:t>
            </a:r>
            <a:r>
              <a:rPr lang="en-US" dirty="0" smtClean="0"/>
              <a:t>but they need financial and technical assistance to do so. That is why CBF has and will continue to fight at the state and federal level for </a:t>
            </a:r>
            <a:r>
              <a:rPr lang="en-US" dirty="0" smtClean="0"/>
              <a:t>conservation funding for the Bay’s farmers.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Other solutions to nitrogen and phosphorus pollution </a:t>
            </a:r>
            <a:r>
              <a:rPr lang="en-US" dirty="0" smtClean="0"/>
              <a:t>include:</a:t>
            </a:r>
          </a:p>
          <a:p>
            <a:r>
              <a:rPr lang="en-US" dirty="0" smtClean="0"/>
              <a:t>upgrading storm water </a:t>
            </a:r>
            <a:r>
              <a:rPr lang="en-US" dirty="0" smtClean="0"/>
              <a:t>systems and sewage treatment </a:t>
            </a:r>
            <a:r>
              <a:rPr lang="en-US" dirty="0" smtClean="0"/>
              <a:t>plants</a:t>
            </a:r>
          </a:p>
          <a:p>
            <a:endParaRPr lang="en-US" dirty="0" smtClean="0"/>
          </a:p>
          <a:p>
            <a:r>
              <a:rPr lang="en-US" dirty="0" smtClean="0"/>
              <a:t> </a:t>
            </a:r>
            <a:r>
              <a:rPr lang="en-US" dirty="0" smtClean="0"/>
              <a:t>proper operation of septic systems, using nitrogen removal technologies on septic </a:t>
            </a:r>
            <a:r>
              <a:rPr lang="en-US" dirty="0" smtClean="0"/>
              <a:t>systems </a:t>
            </a:r>
          </a:p>
          <a:p>
            <a:endParaRPr lang="en-US" dirty="0" smtClean="0"/>
          </a:p>
          <a:p>
            <a:r>
              <a:rPr lang="en-US" dirty="0" smtClean="0"/>
              <a:t>decreasing </a:t>
            </a:r>
            <a:r>
              <a:rPr lang="en-US" dirty="0" smtClean="0"/>
              <a:t>fertilizer applications to lawns.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Because roughly one-third of nitrogen pollution comes from the air, we can </a:t>
            </a:r>
            <a:r>
              <a:rPr lang="en-US" dirty="0" smtClean="0"/>
              <a:t>conserve </a:t>
            </a:r>
            <a:r>
              <a:rPr lang="en-US" dirty="0" smtClean="0"/>
              <a:t>energy, which will result in fewer demands on power plants that emit nitrogen, and driving less, which reduces vehicle emissions that also contribute to airborne nitrogen loads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Important natural filters such as forests, oysters, wetlands, and underwater grasses need to be protected and restored.</a:t>
            </a:r>
            <a:r>
              <a:rPr lang="en-US" dirty="0" smtClean="0"/>
              <a:t> Overall, the Bay has lost 98 percent of its oysters, about 80 percent of grasses, and nearly 50 percent of forest buffers.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trout</a:t>
            </a:r>
            <a:endParaRPr lang="en-US" dirty="0"/>
          </a:p>
        </p:txBody>
      </p:sp>
      <p:sp>
        <p:nvSpPr>
          <p:cNvPr id="3" name="Content Placeholder 2"/>
          <p:cNvSpPr>
            <a:spLocks noGrp="1"/>
          </p:cNvSpPr>
          <p:nvPr>
            <p:ph idx="1"/>
          </p:nvPr>
        </p:nvSpPr>
        <p:spPr/>
        <p:txBody>
          <a:bodyPr/>
          <a:lstStyle/>
          <a:p>
            <a:r>
              <a:rPr lang="en-US" dirty="0" smtClean="0"/>
              <a:t>Found all over the world ( N. America, Europe, Asia, Australia)</a:t>
            </a:r>
          </a:p>
          <a:p>
            <a:r>
              <a:rPr lang="en-US" dirty="0" smtClean="0"/>
              <a:t>Need fresh water ( rivers and streams ) that stays cold! </a:t>
            </a:r>
          </a:p>
          <a:p>
            <a:pPr lvl="1">
              <a:buNone/>
            </a:pPr>
            <a:r>
              <a:rPr lang="en-US" dirty="0" smtClean="0"/>
              <a:t>(50-60 F )</a:t>
            </a:r>
          </a:p>
          <a:p>
            <a:pPr lvl="1"/>
            <a:endParaRPr lang="en-US" dirty="0" smtClean="0"/>
          </a:p>
          <a:p>
            <a:pPr lvl="1">
              <a:buNone/>
            </a:pPr>
            <a:r>
              <a:rPr lang="en-US" dirty="0" smtClean="0"/>
              <a:t>Can grow to about 12 inches long</a:t>
            </a:r>
          </a:p>
          <a:p>
            <a:pPr lvl="1">
              <a:buNone/>
            </a:pPr>
            <a:endParaRPr lang="en-US" dirty="0" smtClean="0"/>
          </a:p>
          <a:p>
            <a:pPr lvl="1">
              <a:buNone/>
            </a:pPr>
            <a:r>
              <a:rPr lang="en-US" dirty="0" smtClean="0"/>
              <a:t>Eat insects, shrimp, worms, </a:t>
            </a:r>
          </a:p>
          <a:p>
            <a:pPr lvl="1">
              <a:buNone/>
            </a:pPr>
            <a:r>
              <a:rPr lang="en-US" dirty="0" smtClean="0"/>
              <a:t>and even other trout!</a:t>
            </a:r>
          </a:p>
        </p:txBody>
      </p:sp>
      <p:pic>
        <p:nvPicPr>
          <p:cNvPr id="4" name="Picture 3" descr="Oncorhynchus_mykiss_02_by-dpc.jpg"/>
          <p:cNvPicPr>
            <a:picLocks noChangeAspect="1"/>
          </p:cNvPicPr>
          <p:nvPr/>
        </p:nvPicPr>
        <p:blipFill>
          <a:blip r:embed="rId2" cstate="print"/>
          <a:stretch>
            <a:fillRect/>
          </a:stretch>
        </p:blipFill>
        <p:spPr>
          <a:xfrm>
            <a:off x="5140754" y="-609600"/>
            <a:ext cx="4003246" cy="2681711"/>
          </a:xfrm>
          <a:prstGeom prst="rect">
            <a:avLst/>
          </a:prstGeom>
        </p:spPr>
      </p:pic>
      <p:pic>
        <p:nvPicPr>
          <p:cNvPr id="5" name="Picture 4" descr="Rainbow_trout_fish_onchorhynchus_mykiss_detailed_photography.jpg"/>
          <p:cNvPicPr>
            <a:picLocks noChangeAspect="1"/>
          </p:cNvPicPr>
          <p:nvPr/>
        </p:nvPicPr>
        <p:blipFill>
          <a:blip r:embed="rId3" cstate="print"/>
          <a:stretch>
            <a:fillRect/>
          </a:stretch>
        </p:blipFill>
        <p:spPr>
          <a:xfrm>
            <a:off x="5257801" y="4114800"/>
            <a:ext cx="3886200" cy="2743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 about trout?</a:t>
            </a:r>
            <a:endParaRPr lang="en-US" dirty="0"/>
          </a:p>
        </p:txBody>
      </p:sp>
      <p:sp>
        <p:nvSpPr>
          <p:cNvPr id="3" name="Content Placeholder 2"/>
          <p:cNvSpPr>
            <a:spLocks noGrp="1"/>
          </p:cNvSpPr>
          <p:nvPr>
            <p:ph idx="1"/>
          </p:nvPr>
        </p:nvSpPr>
        <p:spPr/>
        <p:txBody>
          <a:bodyPr/>
          <a:lstStyle/>
          <a:p>
            <a:r>
              <a:rPr lang="en-US" dirty="0" smtClean="0"/>
              <a:t>Trout are an important food source for humans and wildlife including brown bears, birds of prey such as eagles, and other animals.</a:t>
            </a:r>
            <a:endParaRPr lang="en-US" dirty="0"/>
          </a:p>
        </p:txBody>
      </p:sp>
      <p:pic>
        <p:nvPicPr>
          <p:cNvPr id="4" name="Picture 3" descr="images (7).jpg"/>
          <p:cNvPicPr>
            <a:picLocks noChangeAspect="1"/>
          </p:cNvPicPr>
          <p:nvPr/>
        </p:nvPicPr>
        <p:blipFill>
          <a:blip r:embed="rId2" cstate="print"/>
          <a:stretch>
            <a:fillRect/>
          </a:stretch>
        </p:blipFill>
        <p:spPr>
          <a:xfrm>
            <a:off x="0" y="3815542"/>
            <a:ext cx="4572000" cy="3042458"/>
          </a:xfrm>
          <a:prstGeom prst="rect">
            <a:avLst/>
          </a:prstGeom>
        </p:spPr>
      </p:pic>
      <p:pic>
        <p:nvPicPr>
          <p:cNvPr id="5" name="Picture 4" descr="images (8).jpg"/>
          <p:cNvPicPr>
            <a:picLocks noChangeAspect="1"/>
          </p:cNvPicPr>
          <p:nvPr/>
        </p:nvPicPr>
        <p:blipFill>
          <a:blip r:embed="rId3" cstate="print"/>
          <a:stretch>
            <a:fillRect/>
          </a:stretch>
        </p:blipFill>
        <p:spPr>
          <a:xfrm>
            <a:off x="4742481" y="3810000"/>
            <a:ext cx="4401519" cy="304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 about trout?</a:t>
            </a:r>
            <a:endParaRPr lang="en-US" dirty="0"/>
          </a:p>
        </p:txBody>
      </p:sp>
      <p:sp>
        <p:nvSpPr>
          <p:cNvPr id="3" name="Content Placeholder 2"/>
          <p:cNvSpPr>
            <a:spLocks noGrp="1"/>
          </p:cNvSpPr>
          <p:nvPr>
            <p:ph idx="1"/>
          </p:nvPr>
        </p:nvSpPr>
        <p:spPr/>
        <p:txBody>
          <a:bodyPr/>
          <a:lstStyle/>
          <a:p>
            <a:r>
              <a:rPr lang="en-US" dirty="0" smtClean="0"/>
              <a:t>Since trout are a large part of </a:t>
            </a:r>
            <a:r>
              <a:rPr lang="en-US" i="1" dirty="0" smtClean="0">
                <a:solidFill>
                  <a:srgbClr val="FF0000"/>
                </a:solidFill>
              </a:rPr>
              <a:t>aquatic ecosystems</a:t>
            </a:r>
            <a:r>
              <a:rPr lang="en-US" i="1" dirty="0" smtClean="0"/>
              <a:t>, </a:t>
            </a:r>
            <a:r>
              <a:rPr lang="en-US" dirty="0" smtClean="0"/>
              <a:t>they</a:t>
            </a:r>
            <a:r>
              <a:rPr lang="en-US" i="1" dirty="0" smtClean="0"/>
              <a:t> </a:t>
            </a:r>
            <a:r>
              <a:rPr lang="en-US" dirty="0" smtClean="0"/>
              <a:t>serve as a good </a:t>
            </a:r>
            <a:r>
              <a:rPr lang="en-US" i="1" dirty="0" smtClean="0">
                <a:solidFill>
                  <a:srgbClr val="FF0000"/>
                </a:solidFill>
              </a:rPr>
              <a:t>indicator species </a:t>
            </a:r>
            <a:r>
              <a:rPr lang="en-US" i="1" dirty="0" smtClean="0"/>
              <a:t>– </a:t>
            </a:r>
            <a:r>
              <a:rPr lang="en-US" dirty="0" smtClean="0"/>
              <a:t>the overall health of the trout population gives us a good idea about the health of the whole ecosystem.</a:t>
            </a:r>
            <a:r>
              <a:rPr lang="en-US" i="1" dirty="0" smtClean="0">
                <a:solidFill>
                  <a:srgbClr val="FF0000"/>
                </a:solidFill>
              </a:rPr>
              <a:t> </a:t>
            </a:r>
            <a:endParaRPr lang="en-US" i="1" dirty="0">
              <a:solidFill>
                <a:srgbClr val="FF0000"/>
              </a:solidFill>
            </a:endParaRPr>
          </a:p>
        </p:txBody>
      </p:sp>
      <p:pic>
        <p:nvPicPr>
          <p:cNvPr id="5" name="Picture 4" descr="images (10).jpg"/>
          <p:cNvPicPr>
            <a:picLocks noChangeAspect="1"/>
          </p:cNvPicPr>
          <p:nvPr/>
        </p:nvPicPr>
        <p:blipFill>
          <a:blip r:embed="rId2" cstate="print"/>
          <a:stretch>
            <a:fillRect/>
          </a:stretch>
        </p:blipFill>
        <p:spPr>
          <a:xfrm>
            <a:off x="0" y="3657600"/>
            <a:ext cx="3657600" cy="3200400"/>
          </a:xfrm>
          <a:prstGeom prst="rect">
            <a:avLst/>
          </a:prstGeom>
        </p:spPr>
      </p:pic>
      <p:pic>
        <p:nvPicPr>
          <p:cNvPr id="6" name="Picture 5" descr="images (12).jpg"/>
          <p:cNvPicPr>
            <a:picLocks noChangeAspect="1"/>
          </p:cNvPicPr>
          <p:nvPr/>
        </p:nvPicPr>
        <p:blipFill>
          <a:blip r:embed="rId3" cstate="print"/>
          <a:stretch>
            <a:fillRect/>
          </a:stretch>
        </p:blipFill>
        <p:spPr>
          <a:xfrm>
            <a:off x="6248400" y="3352800"/>
            <a:ext cx="2743200" cy="2819400"/>
          </a:xfrm>
          <a:prstGeom prst="rect">
            <a:avLst/>
          </a:prstGeom>
        </p:spPr>
      </p:pic>
      <p:pic>
        <p:nvPicPr>
          <p:cNvPr id="7" name="Picture 6" descr="images (11).jpg"/>
          <p:cNvPicPr>
            <a:picLocks noChangeAspect="1"/>
          </p:cNvPicPr>
          <p:nvPr/>
        </p:nvPicPr>
        <p:blipFill>
          <a:blip r:embed="rId4" cstate="print"/>
          <a:stretch>
            <a:fillRect/>
          </a:stretch>
        </p:blipFill>
        <p:spPr>
          <a:xfrm>
            <a:off x="3124200" y="4953000"/>
            <a:ext cx="2981325" cy="15335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 about trout?</a:t>
            </a:r>
            <a:endParaRPr lang="en-US" dirty="0"/>
          </a:p>
        </p:txBody>
      </p:sp>
      <p:sp>
        <p:nvSpPr>
          <p:cNvPr id="3" name="Content Placeholder 2"/>
          <p:cNvSpPr>
            <a:spLocks noGrp="1"/>
          </p:cNvSpPr>
          <p:nvPr>
            <p:ph idx="1"/>
          </p:nvPr>
        </p:nvSpPr>
        <p:spPr/>
        <p:txBody>
          <a:bodyPr/>
          <a:lstStyle/>
          <a:p>
            <a:r>
              <a:rPr lang="en-US" dirty="0" smtClean="0"/>
              <a:t>Also, trout are very picky about where they live. They need really clean water to survive.</a:t>
            </a:r>
          </a:p>
          <a:p>
            <a:endParaRPr lang="en-US" dirty="0"/>
          </a:p>
          <a:p>
            <a:r>
              <a:rPr lang="en-US" dirty="0" smtClean="0"/>
              <a:t>If you find trout in a stream or river, then you know that area has little to no human impact.</a:t>
            </a:r>
          </a:p>
          <a:p>
            <a:endParaRPr lang="en-US" dirty="0"/>
          </a:p>
          <a:p>
            <a:endParaRPr lang="en-US" dirty="0"/>
          </a:p>
        </p:txBody>
      </p:sp>
    </p:spTree>
    <p:extLst>
      <p:ext uri="{BB962C8B-B14F-4D97-AF65-F5344CB8AC3E}">
        <p14:creationId xmlns:p14="http://schemas.microsoft.com/office/powerpoint/2010/main" xmlns="" val="3897054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BREAD and CHEESE CREEK</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1000" y="1847088"/>
            <a:ext cx="7924800" cy="4389437"/>
          </a:xfrm>
        </p:spPr>
      </p:pic>
      <p:sp>
        <p:nvSpPr>
          <p:cNvPr id="5" name="TextBox 4"/>
          <p:cNvSpPr txBox="1"/>
          <p:nvPr/>
        </p:nvSpPr>
        <p:spPr>
          <a:xfrm>
            <a:off x="381000" y="3886200"/>
            <a:ext cx="4038600" cy="1569660"/>
          </a:xfrm>
          <a:prstGeom prst="rect">
            <a:avLst/>
          </a:prstGeom>
          <a:noFill/>
        </p:spPr>
        <p:txBody>
          <a:bodyPr wrap="square" rtlCol="0">
            <a:spAutoFit/>
          </a:bodyPr>
          <a:lstStyle/>
          <a:p>
            <a:r>
              <a:rPr lang="en-US" sz="3200" kern="1200" dirty="0" smtClean="0">
                <a:solidFill>
                  <a:srgbClr val="FFFF00"/>
                </a:solidFill>
                <a:latin typeface="+mn-lt"/>
                <a:ea typeface="+mn-ea"/>
                <a:cs typeface="+mn-cs"/>
              </a:rPr>
              <a:t>IF you were a trout, would you want to live here?</a:t>
            </a:r>
            <a:endParaRPr lang="en-US" sz="3200" kern="1200" dirty="0">
              <a:solidFill>
                <a:srgbClr val="FFFF00"/>
              </a:solidFill>
              <a:latin typeface="+mn-lt"/>
              <a:ea typeface="+mn-ea"/>
              <a:cs typeface="+mn-cs"/>
            </a:endParaRPr>
          </a:p>
        </p:txBody>
      </p:sp>
    </p:spTree>
    <p:extLst>
      <p:ext uri="{BB962C8B-B14F-4D97-AF65-F5344CB8AC3E}">
        <p14:creationId xmlns:p14="http://schemas.microsoft.com/office/powerpoint/2010/main" xmlns="" val="3173738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are we doing?</a:t>
            </a:r>
            <a:endParaRPr lang="en-US" dirty="0"/>
          </a:p>
        </p:txBody>
      </p:sp>
      <p:pic>
        <p:nvPicPr>
          <p:cNvPr id="4" name="Content Placeholder 3" descr="chalkboard.gif"/>
          <p:cNvPicPr>
            <a:picLocks noGrp="1" noChangeAspect="1"/>
          </p:cNvPicPr>
          <p:nvPr>
            <p:ph idx="1"/>
          </p:nvPr>
        </p:nvPicPr>
        <p:blipFill>
          <a:blip r:embed="rId3" cstate="print"/>
          <a:stretch>
            <a:fillRect/>
          </a:stretch>
        </p:blipFill>
        <p:spPr>
          <a:xfrm>
            <a:off x="0" y="1905000"/>
            <a:ext cx="9144000" cy="4648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life of a trout</a:t>
            </a:r>
            <a:endParaRPr lang="en-US" dirty="0"/>
          </a:p>
        </p:txBody>
      </p:sp>
      <p:pic>
        <p:nvPicPr>
          <p:cNvPr id="4" name="Content Placeholder 3" descr="brown trout life cycle hi 2012.jpg"/>
          <p:cNvPicPr>
            <a:picLocks noGrp="1" noChangeAspect="1"/>
          </p:cNvPicPr>
          <p:nvPr>
            <p:ph idx="1"/>
          </p:nvPr>
        </p:nvPicPr>
        <p:blipFill>
          <a:blip r:embed="rId2" cstate="print"/>
          <a:stretch>
            <a:fillRect/>
          </a:stretch>
        </p:blipFill>
        <p:spPr>
          <a:xfrm>
            <a:off x="457200" y="1905000"/>
            <a:ext cx="4675135" cy="4618037"/>
          </a:xfrm>
        </p:spPr>
      </p:pic>
      <p:pic>
        <p:nvPicPr>
          <p:cNvPr id="6" name="Picture 5" descr="coho.gif"/>
          <p:cNvPicPr>
            <a:picLocks noChangeAspect="1"/>
          </p:cNvPicPr>
          <p:nvPr/>
        </p:nvPicPr>
        <p:blipFill>
          <a:blip r:embed="rId3" cstate="print"/>
          <a:stretch>
            <a:fillRect/>
          </a:stretch>
        </p:blipFill>
        <p:spPr>
          <a:xfrm>
            <a:off x="5105400" y="3048000"/>
            <a:ext cx="3848100" cy="329565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451</TotalTime>
  <Words>1114</Words>
  <Application>Microsoft Office PowerPoint</Application>
  <PresentationFormat>On-screen Show (4:3)</PresentationFormat>
  <Paragraphs>115</Paragraphs>
  <Slides>28</Slides>
  <Notes>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Trout in the Classroom</vt:lpstr>
      <vt:lpstr>About Trout in the Classroom</vt:lpstr>
      <vt:lpstr>About trout</vt:lpstr>
      <vt:lpstr>Why do we care about trout?</vt:lpstr>
      <vt:lpstr>Why do we care about trout?</vt:lpstr>
      <vt:lpstr>Why do we care about trout?</vt:lpstr>
      <vt:lpstr>BREAD and CHEESE CREEK</vt:lpstr>
      <vt:lpstr>So what are we doing?</vt:lpstr>
      <vt:lpstr>The life of a trout</vt:lpstr>
      <vt:lpstr>The life cycle of a trout</vt:lpstr>
      <vt:lpstr>Slide 11</vt:lpstr>
      <vt:lpstr>The Chesapeake Bay Watershed</vt:lpstr>
      <vt:lpstr>Slide 13</vt:lpstr>
      <vt:lpstr>Slide 14</vt:lpstr>
      <vt:lpstr>Where are we in the watershed?</vt:lpstr>
      <vt:lpstr>Bob the Trout</vt:lpstr>
      <vt:lpstr>Chesapeake Bay Clean Water Act</vt:lpstr>
      <vt:lpstr>Nitrogen, Phosphorous, &amp; Sediment</vt:lpstr>
      <vt:lpstr>Slide 19</vt:lpstr>
      <vt:lpstr>Question for the class…</vt:lpstr>
      <vt:lpstr>Slide 21</vt:lpstr>
      <vt:lpstr>Agricultural runoff</vt:lpstr>
      <vt:lpstr>Slide 23</vt:lpstr>
      <vt:lpstr>What Needs To Be Done? </vt:lpstr>
      <vt:lpstr>Slide 25</vt:lpstr>
      <vt:lpstr>Slide 26</vt:lpstr>
      <vt:lpstr>Slide 27</vt:lpstr>
      <vt:lpstr>Slide 28</vt:lpstr>
    </vt:vector>
  </TitlesOfParts>
  <Company>BCPS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Trout in the Classroom</dc:title>
  <dc:creator>kcompher</dc:creator>
  <cp:lastModifiedBy>kcompher</cp:lastModifiedBy>
  <cp:revision>45</cp:revision>
  <dcterms:created xsi:type="dcterms:W3CDTF">2015-02-02T15:37:49Z</dcterms:created>
  <dcterms:modified xsi:type="dcterms:W3CDTF">2015-02-09T17:06:46Z</dcterms:modified>
</cp:coreProperties>
</file>