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660"/>
  </p:normalViewPr>
  <p:slideViewPr>
    <p:cSldViewPr>
      <p:cViewPr varScale="1">
        <p:scale>
          <a:sx n="89" d="100"/>
          <a:sy n="89" d="100"/>
        </p:scale>
        <p:origin x="-114" y="-3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8193E63-194A-486C-886F-D574994476E6}" type="datetimeFigureOut">
              <a:rPr lang="en-US" smtClean="0"/>
              <a:pPr/>
              <a:t>10/23/2014</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9F82834-4C67-483C-84B0-4FF82A74796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193E63-194A-486C-886F-D574994476E6}" type="datetimeFigureOut">
              <a:rPr lang="en-US" smtClean="0"/>
              <a:pPr/>
              <a:t>10/23/2014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9F82834-4C67-483C-84B0-4FF82A74796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8193E63-194A-486C-886F-D574994476E6}" type="datetimeFigureOut">
              <a:rPr lang="en-US" smtClean="0"/>
              <a:pPr/>
              <a:t>10/23/2014</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9F82834-4C67-483C-84B0-4FF82A74796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193E63-194A-486C-886F-D574994476E6}" type="datetimeFigureOut">
              <a:rPr lang="en-US" smtClean="0"/>
              <a:pPr/>
              <a:t>10/23/2014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9F82834-4C67-483C-84B0-4FF82A74796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8193E63-194A-486C-886F-D574994476E6}" type="datetimeFigureOut">
              <a:rPr lang="en-US" smtClean="0"/>
              <a:pPr/>
              <a:t>10/23/2014</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9F82834-4C67-483C-84B0-4FF82A74796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193E63-194A-486C-886F-D574994476E6}" type="datetimeFigureOut">
              <a:rPr lang="en-US" smtClean="0"/>
              <a:pPr/>
              <a:t>10/23/2014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9F82834-4C67-483C-84B0-4FF82A74796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8193E63-194A-486C-886F-D574994476E6}" type="datetimeFigureOut">
              <a:rPr lang="en-US" smtClean="0"/>
              <a:pPr/>
              <a:t>10/23/2014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99F82834-4C67-483C-84B0-4FF82A74796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8193E63-194A-486C-886F-D574994476E6}" type="datetimeFigureOut">
              <a:rPr lang="en-US" smtClean="0"/>
              <a:pPr/>
              <a:t>10/23/2014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99F82834-4C67-483C-84B0-4FF82A74796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8193E63-194A-486C-886F-D574994476E6}" type="datetimeFigureOut">
              <a:rPr lang="en-US" smtClean="0"/>
              <a:pPr/>
              <a:t>10/23/2014</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99F82834-4C67-483C-84B0-4FF82A74796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193E63-194A-486C-886F-D574994476E6}" type="datetimeFigureOut">
              <a:rPr lang="en-US" smtClean="0"/>
              <a:pPr/>
              <a:t>10/23/2014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9F82834-4C67-483C-84B0-4FF82A74796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8193E63-194A-486C-886F-D574994476E6}" type="datetimeFigureOut">
              <a:rPr lang="en-US" smtClean="0"/>
              <a:pPr/>
              <a:t>10/23/2014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9F82834-4C67-483C-84B0-4FF82A74796E}"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8193E63-194A-486C-886F-D574994476E6}" type="datetimeFigureOut">
              <a:rPr lang="en-US" smtClean="0"/>
              <a:pPr/>
              <a:t>10/23/2014</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9F82834-4C67-483C-84B0-4FF82A74796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slideLayout" Target="../slideLayouts/slideLayout1.xml"/><Relationship Id="rId1" Type="http://schemas.openxmlformats.org/officeDocument/2006/relationships/audio" Target="file:///C:\Users\CAK078\AppData\Local\Microsoft\Windows\Temporary%20Internet%20Files\Content.IE5\HEEY113K\MS910218959%5b1%5d.wav" TargetMode="External"/><Relationship Id="rId6" Type="http://schemas.openxmlformats.org/officeDocument/2006/relationships/image" Target="../media/image5.wmf"/><Relationship Id="rId5" Type="http://schemas.openxmlformats.org/officeDocument/2006/relationships/image" Target="../media/image4.wmf"/><Relationship Id="rId10" Type="http://schemas.openxmlformats.org/officeDocument/2006/relationships/image" Target="../media/image9.gif"/><Relationship Id="rId4" Type="http://schemas.openxmlformats.org/officeDocument/2006/relationships/image" Target="../media/image3.jpeg"/><Relationship Id="rId9" Type="http://schemas.openxmlformats.org/officeDocument/2006/relationships/image" Target="../media/image8.wmf"/></Relationships>
</file>

<file path=ppt/slides/_rels/slide10.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6.gif"/><Relationship Id="rId3" Type="http://schemas.openxmlformats.org/officeDocument/2006/relationships/image" Target="../media/image11.gif"/><Relationship Id="rId7" Type="http://schemas.openxmlformats.org/officeDocument/2006/relationships/image" Target="../media/image15.gif"/><Relationship Id="rId2" Type="http://schemas.openxmlformats.org/officeDocument/2006/relationships/image" Target="../media/image10.gif"/><Relationship Id="rId1" Type="http://schemas.openxmlformats.org/officeDocument/2006/relationships/slideLayout" Target="../slideLayouts/slideLayout2.xml"/><Relationship Id="rId6" Type="http://schemas.openxmlformats.org/officeDocument/2006/relationships/image" Target="../media/image14.gif"/><Relationship Id="rId5" Type="http://schemas.openxmlformats.org/officeDocument/2006/relationships/image" Target="../media/image13.gif"/><Relationship Id="rId10" Type="http://schemas.openxmlformats.org/officeDocument/2006/relationships/image" Target="../media/image18.wmf"/><Relationship Id="rId4" Type="http://schemas.openxmlformats.org/officeDocument/2006/relationships/image" Target="../media/image12.wmf"/><Relationship Id="rId9" Type="http://schemas.openxmlformats.org/officeDocument/2006/relationships/image" Target="../media/image17.wmf"/></Relationships>
</file>

<file path=ppt/slides/_rels/slide3.xml.rels><?xml version="1.0" encoding="UTF-8" standalone="yes"?>
<Relationships xmlns="http://schemas.openxmlformats.org/package/2006/relationships"><Relationship Id="rId3" Type="http://schemas.openxmlformats.org/officeDocument/2006/relationships/image" Target="../media/image19.wmf"/><Relationship Id="rId7" Type="http://schemas.openxmlformats.org/officeDocument/2006/relationships/image" Target="../media/image23.wm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slides/_rels/slide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2.wmf"/><Relationship Id="rId1" Type="http://schemas.openxmlformats.org/officeDocument/2006/relationships/slideLayout" Target="../slideLayouts/slideLayout2.xml"/><Relationship Id="rId5" Type="http://schemas.openxmlformats.org/officeDocument/2006/relationships/image" Target="../media/image26.wmf"/><Relationship Id="rId4" Type="http://schemas.openxmlformats.org/officeDocument/2006/relationships/image" Target="../media/image25.wmf"/></Relationships>
</file>

<file path=ppt/slides/_rels/slide5.xml.rels><?xml version="1.0" encoding="UTF-8" standalone="yes"?>
<Relationships xmlns="http://schemas.openxmlformats.org/package/2006/relationships"><Relationship Id="rId3" Type="http://schemas.openxmlformats.org/officeDocument/2006/relationships/image" Target="../media/image27.wmf"/><Relationship Id="rId7" Type="http://schemas.openxmlformats.org/officeDocument/2006/relationships/image" Target="../media/image31.wmf"/><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image" Target="../media/image30.wmf"/><Relationship Id="rId5" Type="http://schemas.openxmlformats.org/officeDocument/2006/relationships/image" Target="../media/image29.jpeg"/><Relationship Id="rId4" Type="http://schemas.openxmlformats.org/officeDocument/2006/relationships/image" Target="../media/image28.wmf"/></Relationships>
</file>

<file path=ppt/slides/_rels/slide6.xml.rels><?xml version="1.0" encoding="UTF-8" standalone="yes"?>
<Relationships xmlns="http://schemas.openxmlformats.org/package/2006/relationships"><Relationship Id="rId3" Type="http://schemas.openxmlformats.org/officeDocument/2006/relationships/image" Target="../media/image32.jpeg"/><Relationship Id="rId7" Type="http://schemas.openxmlformats.org/officeDocument/2006/relationships/image" Target="../media/image36.wmf"/><Relationship Id="rId2" Type="http://schemas.openxmlformats.org/officeDocument/2006/relationships/audio" Target="../media/audio3.wav"/><Relationship Id="rId1" Type="http://schemas.openxmlformats.org/officeDocument/2006/relationships/slideLayout" Target="../slideLayouts/slideLayout2.xml"/><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s>
</file>

<file path=ppt/slides/_rels/slide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38.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Fact #1</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As the article</a:t>
            </a:r>
            <a:r>
              <a:rPr lang="en-US" dirty="0" smtClean="0"/>
              <a:t> </a:t>
            </a:r>
            <a:r>
              <a:rPr lang="en-US" dirty="0"/>
              <a:t>said the $32 million, 100,000-square-foot recycling center that opened last fall is accepting about five times more rubbish than expected – and that's not a good thing.</a:t>
            </a:r>
          </a:p>
        </p:txBody>
      </p:sp>
      <p:pic>
        <p:nvPicPr>
          <p:cNvPr id="4" name="MS910218959[1].wav">
            <a:hlinkClick r:id="" action="ppaction://media"/>
          </p:cNvPr>
          <p:cNvPicPr>
            <a:picLocks noRot="1" noChangeAspect="1"/>
          </p:cNvPicPr>
          <p:nvPr>
            <a:audioFile r:link="rId1"/>
          </p:nvPr>
        </p:nvPicPr>
        <p:blipFill>
          <a:blip r:embed="rId3" cstate="print"/>
          <a:stretch>
            <a:fillRect/>
          </a:stretch>
        </p:blipFill>
        <p:spPr>
          <a:xfrm>
            <a:off x="3657600" y="4419600"/>
            <a:ext cx="304800" cy="304800"/>
          </a:xfrm>
          <a:prstGeom prst="rect">
            <a:avLst/>
          </a:prstGeom>
        </p:spPr>
      </p:pic>
      <p:pic>
        <p:nvPicPr>
          <p:cNvPr id="1026" name="Picture 2" descr="C:\Users\CAK078\AppData\Local\Microsoft\Windows\Temporary Internet Files\Content.IE5\7FQBVKPF\MP900314122[1].jpg"/>
          <p:cNvPicPr>
            <a:picLocks noChangeAspect="1" noChangeArrowheads="1"/>
          </p:cNvPicPr>
          <p:nvPr/>
        </p:nvPicPr>
        <p:blipFill>
          <a:blip r:embed="rId4" cstate="print"/>
          <a:srcRect/>
          <a:stretch>
            <a:fillRect/>
          </a:stretch>
        </p:blipFill>
        <p:spPr bwMode="auto">
          <a:xfrm>
            <a:off x="457200" y="1295400"/>
            <a:ext cx="1676400" cy="2514600"/>
          </a:xfrm>
          <a:prstGeom prst="rect">
            <a:avLst/>
          </a:prstGeom>
          <a:noFill/>
        </p:spPr>
      </p:pic>
      <p:pic>
        <p:nvPicPr>
          <p:cNvPr id="1027" name="Picture 3" descr="C:\Users\CAK078\AppData\Local\Microsoft\Windows\Temporary Internet Files\Content.IE5\ZCDHGB9L\MC900389378[1].wmf"/>
          <p:cNvPicPr>
            <a:picLocks noChangeAspect="1" noChangeArrowheads="1"/>
          </p:cNvPicPr>
          <p:nvPr/>
        </p:nvPicPr>
        <p:blipFill>
          <a:blip r:embed="rId5" cstate="print"/>
          <a:srcRect/>
          <a:stretch>
            <a:fillRect/>
          </a:stretch>
        </p:blipFill>
        <p:spPr bwMode="auto">
          <a:xfrm>
            <a:off x="2819400" y="762000"/>
            <a:ext cx="602590" cy="918058"/>
          </a:xfrm>
          <a:prstGeom prst="rect">
            <a:avLst/>
          </a:prstGeom>
          <a:noFill/>
        </p:spPr>
      </p:pic>
      <p:pic>
        <p:nvPicPr>
          <p:cNvPr id="1028" name="Picture 4" descr="C:\Users\CAK078\AppData\Local\Microsoft\Windows\Temporary Internet Files\Content.IE5\HEEY113K\MC900383944[1].wmf"/>
          <p:cNvPicPr>
            <a:picLocks noChangeAspect="1" noChangeArrowheads="1"/>
          </p:cNvPicPr>
          <p:nvPr/>
        </p:nvPicPr>
        <p:blipFill>
          <a:blip r:embed="rId6" cstate="print"/>
          <a:srcRect/>
          <a:stretch>
            <a:fillRect/>
          </a:stretch>
        </p:blipFill>
        <p:spPr bwMode="auto">
          <a:xfrm>
            <a:off x="838200" y="4343400"/>
            <a:ext cx="1584655" cy="1807769"/>
          </a:xfrm>
          <a:prstGeom prst="rect">
            <a:avLst/>
          </a:prstGeom>
          <a:noFill/>
        </p:spPr>
      </p:pic>
      <p:pic>
        <p:nvPicPr>
          <p:cNvPr id="1029" name="Picture 5" descr="C:\Users\CAK078\AppData\Local\Microsoft\Windows\Temporary Internet Files\Content.IE5\29ZLUK8M\MC900390956[1].wmf"/>
          <p:cNvPicPr>
            <a:picLocks noChangeAspect="1" noChangeArrowheads="1"/>
          </p:cNvPicPr>
          <p:nvPr/>
        </p:nvPicPr>
        <p:blipFill>
          <a:blip r:embed="rId7" cstate="print"/>
          <a:srcRect/>
          <a:stretch>
            <a:fillRect/>
          </a:stretch>
        </p:blipFill>
        <p:spPr bwMode="auto">
          <a:xfrm>
            <a:off x="5486400" y="304800"/>
            <a:ext cx="1829714" cy="1899209"/>
          </a:xfrm>
          <a:prstGeom prst="rect">
            <a:avLst/>
          </a:prstGeom>
          <a:noFill/>
        </p:spPr>
      </p:pic>
      <p:pic>
        <p:nvPicPr>
          <p:cNvPr id="1031" name="Picture 7" descr="C:\Users\CAK078\AppData\Local\Microsoft\Windows\Temporary Internet Files\Content.IE5\ZCDHGB9L\MC900433890[1].png"/>
          <p:cNvPicPr>
            <a:picLocks noChangeAspect="1" noChangeArrowheads="1"/>
          </p:cNvPicPr>
          <p:nvPr/>
        </p:nvPicPr>
        <p:blipFill>
          <a:blip r:embed="rId8" cstate="print"/>
          <a:srcRect/>
          <a:stretch>
            <a:fillRect/>
          </a:stretch>
        </p:blipFill>
        <p:spPr bwMode="auto">
          <a:xfrm>
            <a:off x="7696200" y="5143500"/>
            <a:ext cx="1714500" cy="1714500"/>
          </a:xfrm>
          <a:prstGeom prst="rect">
            <a:avLst/>
          </a:prstGeom>
          <a:noFill/>
        </p:spPr>
      </p:pic>
      <p:pic>
        <p:nvPicPr>
          <p:cNvPr id="1032" name="Picture 8" descr="C:\Users\CAK078\AppData\Local\Microsoft\Windows\Temporary Internet Files\Content.IE5\HEEY113K\MC900332952[1].wmf"/>
          <p:cNvPicPr>
            <a:picLocks noChangeAspect="1" noChangeArrowheads="1"/>
          </p:cNvPicPr>
          <p:nvPr/>
        </p:nvPicPr>
        <p:blipFill>
          <a:blip r:embed="rId9" cstate="print"/>
          <a:srcRect/>
          <a:stretch>
            <a:fillRect/>
          </a:stretch>
        </p:blipFill>
        <p:spPr bwMode="auto">
          <a:xfrm>
            <a:off x="5867400" y="5039258"/>
            <a:ext cx="1388974" cy="1818742"/>
          </a:xfrm>
          <a:prstGeom prst="rect">
            <a:avLst/>
          </a:prstGeom>
          <a:noFill/>
        </p:spPr>
      </p:pic>
      <p:pic>
        <p:nvPicPr>
          <p:cNvPr id="1033" name="Picture 9" descr="C:\Users\CAK078\AppData\Local\Microsoft\Windows\Temporary Internet Files\Content.IE5\ZCDHGB9L\MM900356669[1].gif"/>
          <p:cNvPicPr>
            <a:picLocks noChangeAspect="1" noChangeArrowheads="1" noCrop="1"/>
          </p:cNvPicPr>
          <p:nvPr/>
        </p:nvPicPr>
        <p:blipFill>
          <a:blip r:embed="rId10" cstate="print"/>
          <a:srcRect/>
          <a:stretch>
            <a:fillRect/>
          </a:stretch>
        </p:blipFill>
        <p:spPr bwMode="auto">
          <a:xfrm>
            <a:off x="4191000" y="457200"/>
            <a:ext cx="1143000" cy="1381125"/>
          </a:xfrm>
          <a:prstGeom prst="rect">
            <a:avLst/>
          </a:prstGeom>
          <a:noFill/>
        </p:spPr>
      </p:pic>
    </p:spTree>
  </p:cSld>
  <p:clrMapOvr>
    <a:masterClrMapping/>
  </p:clrMapOvr>
  <p:transition spd="slow">
    <p:dissolve/>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0964"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Fact#10</a:t>
            </a:r>
            <a:endParaRPr lang="en-US" dirty="0"/>
          </a:p>
        </p:txBody>
      </p:sp>
      <p:sp>
        <p:nvSpPr>
          <p:cNvPr id="3" name="Content Placeholder 2"/>
          <p:cNvSpPr>
            <a:spLocks noGrp="1"/>
          </p:cNvSpPr>
          <p:nvPr>
            <p:ph idx="1"/>
          </p:nvPr>
        </p:nvSpPr>
        <p:spPr/>
        <p:txBody>
          <a:bodyPr/>
          <a:lstStyle/>
          <a:p>
            <a:r>
              <a:rPr lang="en-US" dirty="0"/>
              <a:t>It also sources material from Rumpke's operations in the Dayton and Louisville areas.</a:t>
            </a:r>
          </a:p>
          <a:p>
            <a:endParaRPr lang="en-US" dirty="0"/>
          </a:p>
        </p:txBody>
      </p:sp>
    </p:spTree>
  </p:cSld>
  <p:clrMapOvr>
    <a:masterClrMapping/>
  </p:clrMapOvr>
  <p:transition spd="slow">
    <p:wipe dir="u"/>
    <p:sndAc>
      <p:stSnd>
        <p:snd r:embed="rId2" name="drumroll.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Fact#11</a:t>
            </a:r>
            <a:endParaRPr lang="en-US" dirty="0"/>
          </a:p>
        </p:txBody>
      </p:sp>
      <p:sp>
        <p:nvSpPr>
          <p:cNvPr id="3" name="Content Placeholder 2"/>
          <p:cNvSpPr>
            <a:spLocks noGrp="1"/>
          </p:cNvSpPr>
          <p:nvPr>
            <p:ph idx="1"/>
          </p:nvPr>
        </p:nvSpPr>
        <p:spPr/>
        <p:txBody>
          <a:bodyPr/>
          <a:lstStyle/>
          <a:p>
            <a:r>
              <a:rPr lang="en-US" dirty="0"/>
              <a:t>Rumpke spokeswoman Molly Broadwater said the company is trying to encourage recycling by sending out mailers, working with media, deploying larger recycling carts in communities, doing tours of recycling centers and doing presentations to schools and community groups.</a:t>
            </a:r>
          </a:p>
          <a:p>
            <a:endParaRPr lang="en-US" dirty="0"/>
          </a:p>
        </p:txBody>
      </p:sp>
    </p:spTree>
  </p:cSld>
  <p:clrMapOvr>
    <a:masterClrMapping/>
  </p:clrMapOvr>
  <p:transition spd="med">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Fact#12</a:t>
            </a:r>
            <a:endParaRPr lang="en-US" dirty="0"/>
          </a:p>
        </p:txBody>
      </p:sp>
      <p:sp>
        <p:nvSpPr>
          <p:cNvPr id="3" name="Content Placeholder 2"/>
          <p:cNvSpPr>
            <a:spLocks noGrp="1"/>
          </p:cNvSpPr>
          <p:nvPr>
            <p:ph idx="1"/>
          </p:nvPr>
        </p:nvSpPr>
        <p:spPr/>
        <p:txBody>
          <a:bodyPr/>
          <a:lstStyle/>
          <a:p>
            <a:r>
              <a:rPr lang="en-US" dirty="0"/>
              <a:t>A key piece in the education process is letting people know what the facility can and cannot accept. Plastic bags can be recycled but Rumpke's St. Bernard facility can't handle them, Dunn said. Other recyclers also handle cable cords and other electronics.</a:t>
            </a:r>
          </a:p>
          <a:p>
            <a:endParaRPr lang="en-US" dirty="0"/>
          </a:p>
        </p:txBody>
      </p:sp>
    </p:spTree>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Fact#13</a:t>
            </a:r>
            <a:endParaRPr lang="en-US" dirty="0"/>
          </a:p>
        </p:txBody>
      </p:sp>
      <p:sp>
        <p:nvSpPr>
          <p:cNvPr id="3" name="Content Placeholder 2"/>
          <p:cNvSpPr>
            <a:spLocks noGrp="1"/>
          </p:cNvSpPr>
          <p:nvPr>
            <p:ph idx="1"/>
          </p:nvPr>
        </p:nvSpPr>
        <p:spPr/>
        <p:txBody>
          <a:bodyPr/>
          <a:lstStyle/>
          <a:p>
            <a:r>
              <a:rPr lang="en-US" dirty="0"/>
              <a:t>Rumpke's Cincinnati recycling center was destroyed by a fire in April 2012. The company said the fire's cause remains unknown but authorities believe the fire was caused by something flammable in a load of recyclables.</a:t>
            </a:r>
          </a:p>
          <a:p>
            <a:pPr>
              <a:buNone/>
            </a:pPr>
            <a:endParaRPr lang="en-US" dirty="0"/>
          </a:p>
          <a:p>
            <a:endParaRPr lang="en-US" dirty="0"/>
          </a:p>
        </p:txBody>
      </p:sp>
    </p:spTree>
  </p:cSld>
  <p:clrMapOvr>
    <a:masterClrMapping/>
  </p:clrMapOvr>
  <p:transition spd="slow">
    <p:diamond/>
    <p:sndAc>
      <p:stSnd>
        <p:snd r:embed="rId2" name="explode.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Fact#14</a:t>
            </a:r>
            <a:endParaRPr lang="en-US" dirty="0"/>
          </a:p>
        </p:txBody>
      </p:sp>
      <p:sp>
        <p:nvSpPr>
          <p:cNvPr id="3" name="Content Placeholder 2"/>
          <p:cNvSpPr>
            <a:spLocks noGrp="1"/>
          </p:cNvSpPr>
          <p:nvPr>
            <p:ph idx="1"/>
          </p:nvPr>
        </p:nvSpPr>
        <p:spPr/>
        <p:txBody>
          <a:bodyPr>
            <a:normAutofit/>
          </a:bodyPr>
          <a:lstStyle/>
          <a:p>
            <a:r>
              <a:rPr lang="en-US" dirty="0" smtClean="0"/>
              <a:t>At Green Recycling Company we provide recycling and disposal solutions to firms who have technology investments that have reached the end of their service life or no longer fit the needs of the company. Green Recycling Co. has helped many firms from Fortune 500 to small start ups with either the acquisition or liquidation of their telecommunications, data networking equipment, industrial and commercial generators, and critical power systems equipment. </a:t>
            </a:r>
            <a:endParaRPr lang="en-US" dirty="0"/>
          </a:p>
        </p:txBody>
      </p:sp>
    </p:spTree>
  </p:cSld>
  <p:clrMapOvr>
    <a:masterClrMapping/>
  </p:clrMapOvr>
  <p:transition spd="slow">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Fact#15</a:t>
            </a:r>
            <a:endParaRPr lang="en-US" dirty="0"/>
          </a:p>
        </p:txBody>
      </p:sp>
      <p:sp>
        <p:nvSpPr>
          <p:cNvPr id="3" name="Content Placeholder 2"/>
          <p:cNvSpPr>
            <a:spLocks noGrp="1"/>
          </p:cNvSpPr>
          <p:nvPr>
            <p:ph idx="1"/>
          </p:nvPr>
        </p:nvSpPr>
        <p:spPr/>
        <p:txBody>
          <a:bodyPr/>
          <a:lstStyle/>
          <a:p>
            <a:r>
              <a:rPr lang="en-US" dirty="0" smtClean="0"/>
              <a:t>. GRC is a full scale </a:t>
            </a:r>
            <a:r>
              <a:rPr lang="en-US" b="1" dirty="0" smtClean="0"/>
              <a:t>asset recovery company</a:t>
            </a:r>
            <a:r>
              <a:rPr lang="en-US" dirty="0" smtClean="0"/>
              <a:t> and critical facilities equipment removal team.</a:t>
            </a:r>
          </a:p>
          <a:p>
            <a:r>
              <a:rPr lang="en-US" dirty="0" smtClean="0"/>
              <a:t>We have sources both domestic and international to help you with your technology needs either buying or selling. Green Recycling allows you to make an environmental statement that lines up with the bottom line.</a:t>
            </a:r>
          </a:p>
        </p:txBody>
      </p:sp>
    </p:spTree>
  </p:cSld>
  <p:clrMapOvr>
    <a:masterClrMapping/>
  </p:clrMapOvr>
  <p:transition spd="slow">
    <p:wheel spokes="2"/>
    <p:sndAc>
      <p:stSnd>
        <p:snd r:embed="rId2" name="applause.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http://greenrecyclingco.com/</a:t>
            </a:r>
            <a:endParaRPr lang="en-US" dirty="0"/>
          </a:p>
        </p:txBody>
      </p:sp>
      <p:sp>
        <p:nvSpPr>
          <p:cNvPr id="4" name="Rectangle 3"/>
          <p:cNvSpPr/>
          <p:nvPr/>
        </p:nvSpPr>
        <p:spPr>
          <a:xfrm>
            <a:off x="228600" y="2438400"/>
            <a:ext cx="8610600" cy="646331"/>
          </a:xfrm>
          <a:prstGeom prst="rect">
            <a:avLst/>
          </a:prstGeom>
        </p:spPr>
        <p:txBody>
          <a:bodyPr wrap="square">
            <a:spAutoFit/>
          </a:bodyPr>
          <a:lstStyle/>
          <a:p>
            <a:r>
              <a:rPr lang="en-US" dirty="0" smtClean="0"/>
              <a:t>http://www.baltimorecountymd.gov/Agencies/publicworks/solid_waste/trash_collection_faq.html</a:t>
            </a:r>
            <a:endParaRPr lang="en-US" dirty="0"/>
          </a:p>
        </p:txBody>
      </p:sp>
    </p:spTree>
  </p:cSld>
  <p:clrMapOvr>
    <a:masterClrMapping/>
  </p:clrMapOvr>
  <p:transition spd="slow">
    <p:cut thruBlk="1"/>
    <p:sndAc>
      <p:stSnd>
        <p:snd r:embed="rId2" name="laser.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Fact#2</a:t>
            </a:r>
            <a:endParaRPr lang="en-US" dirty="0"/>
          </a:p>
        </p:txBody>
      </p:sp>
      <p:sp>
        <p:nvSpPr>
          <p:cNvPr id="3" name="Content Placeholder 2"/>
          <p:cNvSpPr>
            <a:spLocks noGrp="1"/>
          </p:cNvSpPr>
          <p:nvPr>
            <p:ph idx="1"/>
          </p:nvPr>
        </p:nvSpPr>
        <p:spPr/>
        <p:txBody>
          <a:bodyPr/>
          <a:lstStyle/>
          <a:p>
            <a:r>
              <a:rPr lang="en-US" dirty="0" smtClean="0"/>
              <a:t>According to the article</a:t>
            </a:r>
            <a:r>
              <a:rPr lang="en-US" dirty="0" smtClean="0"/>
              <a:t> </a:t>
            </a:r>
            <a:r>
              <a:rPr lang="en-US" dirty="0"/>
              <a:t>company sees education as the biggest weapon to change well-intentioned customer habits. Under normal circumstances, about 2 percent of items sent to the recycling facility should end up being </a:t>
            </a:r>
            <a:r>
              <a:rPr lang="en-US" dirty="0" smtClean="0"/>
              <a:t>land filled</a:t>
            </a:r>
            <a:r>
              <a:rPr lang="en-US" dirty="0"/>
              <a:t>.</a:t>
            </a:r>
          </a:p>
        </p:txBody>
      </p:sp>
      <p:pic>
        <p:nvPicPr>
          <p:cNvPr id="2050" name="Picture 2" descr="C:\Users\CAK078\AppData\Local\Microsoft\Windows\Temporary Internet Files\Content.IE5\HEEY113K\MM900365282[1].gif"/>
          <p:cNvPicPr>
            <a:picLocks noChangeAspect="1" noChangeArrowheads="1" noCrop="1"/>
          </p:cNvPicPr>
          <p:nvPr/>
        </p:nvPicPr>
        <p:blipFill>
          <a:blip r:embed="rId2" cstate="print"/>
          <a:srcRect/>
          <a:stretch>
            <a:fillRect/>
          </a:stretch>
        </p:blipFill>
        <p:spPr bwMode="auto">
          <a:xfrm>
            <a:off x="4419600" y="4191000"/>
            <a:ext cx="2590800" cy="1724025"/>
          </a:xfrm>
          <a:prstGeom prst="rect">
            <a:avLst/>
          </a:prstGeom>
          <a:noFill/>
        </p:spPr>
      </p:pic>
      <p:pic>
        <p:nvPicPr>
          <p:cNvPr id="2051" name="Picture 3" descr="C:\Users\CAK078\AppData\Local\Microsoft\Windows\Temporary Internet Files\Content.IE5\ZCDHGB9L\MM900309804[1].gif"/>
          <p:cNvPicPr>
            <a:picLocks noChangeAspect="1" noChangeArrowheads="1" noCrop="1"/>
          </p:cNvPicPr>
          <p:nvPr/>
        </p:nvPicPr>
        <p:blipFill>
          <a:blip r:embed="rId3" cstate="print"/>
          <a:srcRect/>
          <a:stretch>
            <a:fillRect/>
          </a:stretch>
        </p:blipFill>
        <p:spPr bwMode="auto">
          <a:xfrm>
            <a:off x="3200400" y="3962400"/>
            <a:ext cx="1066800" cy="1028700"/>
          </a:xfrm>
          <a:prstGeom prst="rect">
            <a:avLst/>
          </a:prstGeom>
          <a:noFill/>
        </p:spPr>
      </p:pic>
      <p:pic>
        <p:nvPicPr>
          <p:cNvPr id="2052" name="Picture 4" descr="C:\Users\CAK078\AppData\Local\Microsoft\Windows\Temporary Internet Files\Content.IE5\HEEY113K\MC900338438[1].wmf"/>
          <p:cNvPicPr>
            <a:picLocks noChangeAspect="1" noChangeArrowheads="1"/>
          </p:cNvPicPr>
          <p:nvPr/>
        </p:nvPicPr>
        <p:blipFill>
          <a:blip r:embed="rId4" cstate="print"/>
          <a:srcRect/>
          <a:stretch>
            <a:fillRect/>
          </a:stretch>
        </p:blipFill>
        <p:spPr bwMode="auto">
          <a:xfrm>
            <a:off x="0" y="3733800"/>
            <a:ext cx="1796796" cy="1560881"/>
          </a:xfrm>
          <a:prstGeom prst="rect">
            <a:avLst/>
          </a:prstGeom>
          <a:noFill/>
        </p:spPr>
      </p:pic>
      <p:pic>
        <p:nvPicPr>
          <p:cNvPr id="2053" name="Picture 5" descr="C:\Users\CAK078\AppData\Local\Microsoft\Windows\Temporary Internet Files\Content.IE5\ZCDHGB9L\MM900336393[1].gif"/>
          <p:cNvPicPr>
            <a:picLocks noChangeAspect="1" noChangeArrowheads="1" noCrop="1"/>
          </p:cNvPicPr>
          <p:nvPr/>
        </p:nvPicPr>
        <p:blipFill>
          <a:blip r:embed="rId5" cstate="print"/>
          <a:srcRect/>
          <a:stretch>
            <a:fillRect/>
          </a:stretch>
        </p:blipFill>
        <p:spPr bwMode="auto">
          <a:xfrm>
            <a:off x="1981200" y="4876800"/>
            <a:ext cx="1676400" cy="1295400"/>
          </a:xfrm>
          <a:prstGeom prst="rect">
            <a:avLst/>
          </a:prstGeom>
          <a:noFill/>
        </p:spPr>
      </p:pic>
      <p:pic>
        <p:nvPicPr>
          <p:cNvPr id="2054" name="Picture 6" descr="C:\Users\CAK078\AppData\Local\Microsoft\Windows\Temporary Internet Files\Content.IE5\HEEY113K\MM900323823[1].gif"/>
          <p:cNvPicPr>
            <a:picLocks noChangeAspect="1" noChangeArrowheads="1" noCrop="1"/>
          </p:cNvPicPr>
          <p:nvPr/>
        </p:nvPicPr>
        <p:blipFill>
          <a:blip r:embed="rId6" cstate="print"/>
          <a:srcRect/>
          <a:stretch>
            <a:fillRect/>
          </a:stretch>
        </p:blipFill>
        <p:spPr bwMode="auto">
          <a:xfrm>
            <a:off x="3810000" y="5715000"/>
            <a:ext cx="2438400" cy="981075"/>
          </a:xfrm>
          <a:prstGeom prst="rect">
            <a:avLst/>
          </a:prstGeom>
          <a:noFill/>
        </p:spPr>
      </p:pic>
      <p:pic>
        <p:nvPicPr>
          <p:cNvPr id="2056" name="Picture 8" descr="C:\Users\CAK078\AppData\Local\Microsoft\Windows\Temporary Internet Files\Content.IE5\7FQBVKPF\MM900309790[1].gif"/>
          <p:cNvPicPr>
            <a:picLocks noChangeAspect="1" noChangeArrowheads="1" noCrop="1"/>
          </p:cNvPicPr>
          <p:nvPr/>
        </p:nvPicPr>
        <p:blipFill>
          <a:blip r:embed="rId7" cstate="print"/>
          <a:srcRect/>
          <a:stretch>
            <a:fillRect/>
          </a:stretch>
        </p:blipFill>
        <p:spPr bwMode="auto">
          <a:xfrm>
            <a:off x="6858000" y="5334000"/>
            <a:ext cx="1295400" cy="1266825"/>
          </a:xfrm>
          <a:prstGeom prst="rect">
            <a:avLst/>
          </a:prstGeom>
          <a:noFill/>
        </p:spPr>
      </p:pic>
      <p:pic>
        <p:nvPicPr>
          <p:cNvPr id="2057" name="Picture 9" descr="C:\Users\CAK078\AppData\Local\Microsoft\Windows\Temporary Internet Files\Content.IE5\29ZLUK8M\MM900283072[1].gif"/>
          <p:cNvPicPr>
            <a:picLocks noChangeAspect="1" noChangeArrowheads="1" noCrop="1"/>
          </p:cNvPicPr>
          <p:nvPr/>
        </p:nvPicPr>
        <p:blipFill>
          <a:blip r:embed="rId8" cstate="print"/>
          <a:srcRect/>
          <a:stretch>
            <a:fillRect/>
          </a:stretch>
        </p:blipFill>
        <p:spPr bwMode="auto">
          <a:xfrm>
            <a:off x="6019800" y="762000"/>
            <a:ext cx="809625" cy="971550"/>
          </a:xfrm>
          <a:prstGeom prst="rect">
            <a:avLst/>
          </a:prstGeom>
          <a:noFill/>
        </p:spPr>
      </p:pic>
      <p:pic>
        <p:nvPicPr>
          <p:cNvPr id="2058" name="Picture 10" descr="C:\Users\CAK078\AppData\Local\Microsoft\Windows\Temporary Internet Files\Content.IE5\29ZLUK8M\MC900250897[1].wmf"/>
          <p:cNvPicPr>
            <a:picLocks noChangeAspect="1" noChangeArrowheads="1"/>
          </p:cNvPicPr>
          <p:nvPr/>
        </p:nvPicPr>
        <p:blipFill>
          <a:blip r:embed="rId9" cstate="print"/>
          <a:srcRect/>
          <a:stretch>
            <a:fillRect/>
          </a:stretch>
        </p:blipFill>
        <p:spPr bwMode="auto">
          <a:xfrm>
            <a:off x="228600" y="5220832"/>
            <a:ext cx="1198075" cy="1637168"/>
          </a:xfrm>
          <a:prstGeom prst="rect">
            <a:avLst/>
          </a:prstGeom>
          <a:noFill/>
        </p:spPr>
      </p:pic>
      <p:pic>
        <p:nvPicPr>
          <p:cNvPr id="2059" name="Picture 11" descr="C:\Users\CAK078\AppData\Local\Microsoft\Windows\Temporary Internet Files\Content.IE5\7FQBVKPF\MC900437513[1].wmf"/>
          <p:cNvPicPr>
            <a:picLocks noChangeAspect="1" noChangeArrowheads="1"/>
          </p:cNvPicPr>
          <p:nvPr/>
        </p:nvPicPr>
        <p:blipFill>
          <a:blip r:embed="rId10" cstate="print"/>
          <a:srcRect/>
          <a:stretch>
            <a:fillRect/>
          </a:stretch>
        </p:blipFill>
        <p:spPr bwMode="auto">
          <a:xfrm>
            <a:off x="3048000" y="0"/>
            <a:ext cx="2022475" cy="1435100"/>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Fact#3</a:t>
            </a:r>
            <a:endParaRPr lang="en-US" dirty="0"/>
          </a:p>
        </p:txBody>
      </p:sp>
      <p:sp>
        <p:nvSpPr>
          <p:cNvPr id="3" name="Content Placeholder 2"/>
          <p:cNvSpPr>
            <a:spLocks noGrp="1"/>
          </p:cNvSpPr>
          <p:nvPr>
            <p:ph idx="1"/>
          </p:nvPr>
        </p:nvSpPr>
        <p:spPr/>
        <p:txBody>
          <a:bodyPr/>
          <a:lstStyle/>
          <a:p>
            <a:r>
              <a:rPr lang="en-US" dirty="0"/>
              <a:t>The remainder of items including pizza boxes, glass bottles, newspaper, and empty aerosol cans are separated, processed and shipped to manufacturers as raw materials.</a:t>
            </a:r>
          </a:p>
          <a:p>
            <a:pPr>
              <a:buNone/>
            </a:pPr>
            <a:endParaRPr lang="en-US" dirty="0"/>
          </a:p>
        </p:txBody>
      </p:sp>
      <p:pic>
        <p:nvPicPr>
          <p:cNvPr id="3074" name="Picture 2" descr="C:\Users\CAK078\AppData\Local\Microsoft\Windows\Temporary Internet Files\Content.IE5\ZCDHGB9L\MC900281762[1].wmf"/>
          <p:cNvPicPr>
            <a:picLocks noChangeAspect="1" noChangeArrowheads="1"/>
          </p:cNvPicPr>
          <p:nvPr/>
        </p:nvPicPr>
        <p:blipFill>
          <a:blip r:embed="rId3" cstate="print"/>
          <a:srcRect/>
          <a:stretch>
            <a:fillRect/>
          </a:stretch>
        </p:blipFill>
        <p:spPr bwMode="auto">
          <a:xfrm>
            <a:off x="0" y="3200400"/>
            <a:ext cx="1815084" cy="1805026"/>
          </a:xfrm>
          <a:prstGeom prst="rect">
            <a:avLst/>
          </a:prstGeom>
          <a:noFill/>
        </p:spPr>
      </p:pic>
      <p:pic>
        <p:nvPicPr>
          <p:cNvPr id="3075" name="Picture 3" descr="C:\Users\CAK078\AppData\Local\Microsoft\Windows\Temporary Internet Files\Content.IE5\HEEY113K\MC900297987[1].wmf"/>
          <p:cNvPicPr>
            <a:picLocks noChangeAspect="1" noChangeArrowheads="1"/>
          </p:cNvPicPr>
          <p:nvPr/>
        </p:nvPicPr>
        <p:blipFill>
          <a:blip r:embed="rId4" cstate="print"/>
          <a:srcRect/>
          <a:stretch>
            <a:fillRect/>
          </a:stretch>
        </p:blipFill>
        <p:spPr bwMode="auto">
          <a:xfrm>
            <a:off x="1905000" y="3200400"/>
            <a:ext cx="1754734" cy="1795882"/>
          </a:xfrm>
          <a:prstGeom prst="rect">
            <a:avLst/>
          </a:prstGeom>
          <a:noFill/>
        </p:spPr>
      </p:pic>
      <p:pic>
        <p:nvPicPr>
          <p:cNvPr id="3076" name="Picture 4" descr="C:\Users\CAK078\AppData\Local\Microsoft\Windows\Temporary Internet Files\Content.IE5\29ZLUK8M\MC900030062[1].wmf"/>
          <p:cNvPicPr>
            <a:picLocks noChangeAspect="1" noChangeArrowheads="1"/>
          </p:cNvPicPr>
          <p:nvPr/>
        </p:nvPicPr>
        <p:blipFill>
          <a:blip r:embed="rId5" cstate="print"/>
          <a:srcRect/>
          <a:stretch>
            <a:fillRect/>
          </a:stretch>
        </p:blipFill>
        <p:spPr bwMode="auto">
          <a:xfrm>
            <a:off x="3810000" y="3276600"/>
            <a:ext cx="1363370" cy="1872691"/>
          </a:xfrm>
          <a:prstGeom prst="rect">
            <a:avLst/>
          </a:prstGeom>
          <a:noFill/>
        </p:spPr>
      </p:pic>
      <p:pic>
        <p:nvPicPr>
          <p:cNvPr id="3077" name="Picture 5" descr="C:\Users\CAK078\AppData\Local\Microsoft\Windows\Temporary Internet Files\Content.IE5\7FQBVKPF\MC900366468[1].wmf"/>
          <p:cNvPicPr>
            <a:picLocks noChangeAspect="1" noChangeArrowheads="1"/>
          </p:cNvPicPr>
          <p:nvPr/>
        </p:nvPicPr>
        <p:blipFill>
          <a:blip r:embed="rId6" cstate="print"/>
          <a:srcRect/>
          <a:stretch>
            <a:fillRect/>
          </a:stretch>
        </p:blipFill>
        <p:spPr bwMode="auto">
          <a:xfrm>
            <a:off x="5791200" y="3352800"/>
            <a:ext cx="1766621" cy="1819656"/>
          </a:xfrm>
          <a:prstGeom prst="rect">
            <a:avLst/>
          </a:prstGeom>
          <a:noFill/>
        </p:spPr>
      </p:pic>
      <p:pic>
        <p:nvPicPr>
          <p:cNvPr id="3078" name="Picture 6" descr="C:\Users\CAK078\AppData\Local\Microsoft\Windows\Temporary Internet Files\Content.IE5\ZCDHGB9L\MC900157069[1].wmf"/>
          <p:cNvPicPr>
            <a:picLocks noChangeAspect="1" noChangeArrowheads="1"/>
          </p:cNvPicPr>
          <p:nvPr/>
        </p:nvPicPr>
        <p:blipFill>
          <a:blip r:embed="rId7" cstate="print"/>
          <a:srcRect/>
          <a:stretch>
            <a:fillRect/>
          </a:stretch>
        </p:blipFill>
        <p:spPr bwMode="auto">
          <a:xfrm>
            <a:off x="4724400" y="4876800"/>
            <a:ext cx="1788566" cy="1812341"/>
          </a:xfrm>
          <a:prstGeom prst="rect">
            <a:avLst/>
          </a:prstGeom>
          <a:noFill/>
        </p:spPr>
      </p:pic>
    </p:spTree>
  </p:cSld>
  <p:clrMapOvr>
    <a:masterClrMapping/>
  </p:clrMapOvr>
  <p:transition spd="slow">
    <p:wipe dir="d"/>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Fact#4</a:t>
            </a:r>
            <a:endParaRPr lang="en-US" dirty="0"/>
          </a:p>
        </p:txBody>
      </p:sp>
      <p:sp>
        <p:nvSpPr>
          <p:cNvPr id="3" name="Content Placeholder 2"/>
          <p:cNvSpPr>
            <a:spLocks noGrp="1"/>
          </p:cNvSpPr>
          <p:nvPr>
            <p:ph idx="1"/>
          </p:nvPr>
        </p:nvSpPr>
        <p:spPr/>
        <p:txBody>
          <a:bodyPr/>
          <a:lstStyle/>
          <a:p>
            <a:r>
              <a:rPr lang="en-US" dirty="0" smtClean="0"/>
              <a:t>The Company </a:t>
            </a:r>
            <a:r>
              <a:rPr lang="en-US" dirty="0"/>
              <a:t>leaders </a:t>
            </a:r>
            <a:r>
              <a:rPr lang="en-US" dirty="0" smtClean="0"/>
              <a:t>said acknowledge </a:t>
            </a:r>
            <a:r>
              <a:rPr lang="en-US" dirty="0"/>
              <a:t>there's a balance between encouraging recycling but getting people to do what is needed so the plant runs efficiently.</a:t>
            </a:r>
          </a:p>
        </p:txBody>
      </p:sp>
      <p:pic>
        <p:nvPicPr>
          <p:cNvPr id="4098" name="Picture 2" descr="C:\Users\CAK078\AppData\Local\Microsoft\Windows\Temporary Internet Files\Content.IE5\7FQBVKPF\MC900366468[1].wmf"/>
          <p:cNvPicPr>
            <a:picLocks noChangeAspect="1" noChangeArrowheads="1"/>
          </p:cNvPicPr>
          <p:nvPr/>
        </p:nvPicPr>
        <p:blipFill>
          <a:blip r:embed="rId2" cstate="print"/>
          <a:srcRect/>
          <a:stretch>
            <a:fillRect/>
          </a:stretch>
        </p:blipFill>
        <p:spPr bwMode="auto">
          <a:xfrm>
            <a:off x="6324600" y="3200400"/>
            <a:ext cx="1766621" cy="1819656"/>
          </a:xfrm>
          <a:prstGeom prst="rect">
            <a:avLst/>
          </a:prstGeom>
          <a:noFill/>
        </p:spPr>
      </p:pic>
      <p:pic>
        <p:nvPicPr>
          <p:cNvPr id="4099" name="Picture 3" descr="C:\Users\CAK078\AppData\Local\Microsoft\Windows\Temporary Internet Files\Content.IE5\7FQBVKPF\MC900442170[1].png"/>
          <p:cNvPicPr>
            <a:picLocks noChangeAspect="1" noChangeArrowheads="1"/>
          </p:cNvPicPr>
          <p:nvPr/>
        </p:nvPicPr>
        <p:blipFill>
          <a:blip r:embed="rId3" cstate="print"/>
          <a:srcRect/>
          <a:stretch>
            <a:fillRect/>
          </a:stretch>
        </p:blipFill>
        <p:spPr bwMode="auto">
          <a:xfrm>
            <a:off x="2971800" y="3200857"/>
            <a:ext cx="3657143" cy="3657143"/>
          </a:xfrm>
          <a:prstGeom prst="rect">
            <a:avLst/>
          </a:prstGeom>
          <a:noFill/>
        </p:spPr>
      </p:pic>
      <p:pic>
        <p:nvPicPr>
          <p:cNvPr id="4100" name="Picture 4" descr="C:\Users\CAK078\AppData\Local\Microsoft\Windows\Temporary Internet Files\Content.IE5\ZCDHGB9L\MC900104556[1].wmf"/>
          <p:cNvPicPr>
            <a:picLocks noChangeAspect="1" noChangeArrowheads="1"/>
          </p:cNvPicPr>
          <p:nvPr/>
        </p:nvPicPr>
        <p:blipFill>
          <a:blip r:embed="rId4" cstate="print"/>
          <a:srcRect/>
          <a:stretch>
            <a:fillRect/>
          </a:stretch>
        </p:blipFill>
        <p:spPr bwMode="auto">
          <a:xfrm>
            <a:off x="838200" y="3276600"/>
            <a:ext cx="1841602" cy="2041855"/>
          </a:xfrm>
          <a:prstGeom prst="rect">
            <a:avLst/>
          </a:prstGeom>
          <a:noFill/>
        </p:spPr>
      </p:pic>
      <p:pic>
        <p:nvPicPr>
          <p:cNvPr id="4101" name="Picture 5" descr="C:\Users\CAK078\AppData\Local\Microsoft\Windows\Temporary Internet Files\Content.IE5\HEEY113K\MC900366100[1].wmf"/>
          <p:cNvPicPr>
            <a:picLocks noChangeAspect="1" noChangeArrowheads="1"/>
          </p:cNvPicPr>
          <p:nvPr/>
        </p:nvPicPr>
        <p:blipFill>
          <a:blip r:embed="rId5" cstate="print"/>
          <a:srcRect/>
          <a:stretch>
            <a:fillRect/>
          </a:stretch>
        </p:blipFill>
        <p:spPr bwMode="auto">
          <a:xfrm>
            <a:off x="6324600" y="0"/>
            <a:ext cx="1753819" cy="1909267"/>
          </a:xfrm>
          <a:prstGeom prst="rect">
            <a:avLst/>
          </a:prstGeom>
          <a:noFill/>
        </p:spPr>
      </p:pic>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Fact#5</a:t>
            </a:r>
            <a:endParaRPr lang="en-US" dirty="0"/>
          </a:p>
        </p:txBody>
      </p:sp>
      <p:sp>
        <p:nvSpPr>
          <p:cNvPr id="3" name="Content Placeholder 2"/>
          <p:cNvSpPr>
            <a:spLocks noGrp="1"/>
          </p:cNvSpPr>
          <p:nvPr>
            <p:ph idx="1"/>
          </p:nvPr>
        </p:nvSpPr>
        <p:spPr/>
        <p:txBody>
          <a:bodyPr/>
          <a:lstStyle/>
          <a:p>
            <a:r>
              <a:rPr lang="en-US" dirty="0"/>
              <a:t>When The Enquirer toured the facility last year, the conveyor system shut down for 10 minutes because a metal dog chain got tangled in the belts.</a:t>
            </a:r>
          </a:p>
        </p:txBody>
      </p:sp>
      <p:pic>
        <p:nvPicPr>
          <p:cNvPr id="5122" name="Picture 2" descr="C:\Users\CAK078\AppData\Local\Microsoft\Windows\Temporary Internet Files\Content.IE5\29ZLUK8M\MC900332732[1].wmf"/>
          <p:cNvPicPr>
            <a:picLocks noChangeAspect="1" noChangeArrowheads="1"/>
          </p:cNvPicPr>
          <p:nvPr/>
        </p:nvPicPr>
        <p:blipFill>
          <a:blip r:embed="rId3" cstate="print"/>
          <a:srcRect/>
          <a:stretch>
            <a:fillRect/>
          </a:stretch>
        </p:blipFill>
        <p:spPr bwMode="auto">
          <a:xfrm>
            <a:off x="6705600" y="2438400"/>
            <a:ext cx="860450" cy="1820570"/>
          </a:xfrm>
          <a:prstGeom prst="rect">
            <a:avLst/>
          </a:prstGeom>
          <a:noFill/>
        </p:spPr>
      </p:pic>
      <p:pic>
        <p:nvPicPr>
          <p:cNvPr id="5123" name="Picture 3" descr="C:\Users\CAK078\AppData\Local\Microsoft\Windows\Temporary Internet Files\Content.IE5\7FQBVKPF\MC900318432[1].wmf"/>
          <p:cNvPicPr>
            <a:picLocks noChangeAspect="1" noChangeArrowheads="1"/>
          </p:cNvPicPr>
          <p:nvPr/>
        </p:nvPicPr>
        <p:blipFill>
          <a:blip r:embed="rId4" cstate="print"/>
          <a:srcRect/>
          <a:stretch>
            <a:fillRect/>
          </a:stretch>
        </p:blipFill>
        <p:spPr bwMode="auto">
          <a:xfrm>
            <a:off x="4800600" y="2895600"/>
            <a:ext cx="1828800" cy="1828800"/>
          </a:xfrm>
          <a:prstGeom prst="rect">
            <a:avLst/>
          </a:prstGeom>
          <a:noFill/>
        </p:spPr>
      </p:pic>
      <p:pic>
        <p:nvPicPr>
          <p:cNvPr id="5124" name="Picture 4" descr="C:\Users\CAK078\AppData\Local\Microsoft\Windows\Temporary Internet Files\Content.IE5\ZCDHGB9L\MP900341761[1].jpg"/>
          <p:cNvPicPr>
            <a:picLocks noChangeAspect="1" noChangeArrowheads="1"/>
          </p:cNvPicPr>
          <p:nvPr/>
        </p:nvPicPr>
        <p:blipFill>
          <a:blip r:embed="rId5" cstate="print"/>
          <a:srcRect/>
          <a:stretch>
            <a:fillRect/>
          </a:stretch>
        </p:blipFill>
        <p:spPr bwMode="auto">
          <a:xfrm>
            <a:off x="2057400" y="3200400"/>
            <a:ext cx="2609088" cy="3657600"/>
          </a:xfrm>
          <a:prstGeom prst="rect">
            <a:avLst/>
          </a:prstGeom>
          <a:noFill/>
        </p:spPr>
      </p:pic>
      <p:pic>
        <p:nvPicPr>
          <p:cNvPr id="5125" name="Picture 5" descr="C:\Users\CAK078\AppData\Local\Microsoft\Windows\Temporary Internet Files\Content.IE5\HEEY113K\MC900370540[1].wmf"/>
          <p:cNvPicPr>
            <a:picLocks noChangeAspect="1" noChangeArrowheads="1"/>
          </p:cNvPicPr>
          <p:nvPr/>
        </p:nvPicPr>
        <p:blipFill>
          <a:blip r:embed="rId6" cstate="print"/>
          <a:srcRect/>
          <a:stretch>
            <a:fillRect/>
          </a:stretch>
        </p:blipFill>
        <p:spPr bwMode="auto">
          <a:xfrm>
            <a:off x="6781800" y="4419600"/>
            <a:ext cx="894283" cy="738835"/>
          </a:xfrm>
          <a:prstGeom prst="rect">
            <a:avLst/>
          </a:prstGeom>
          <a:noFill/>
        </p:spPr>
      </p:pic>
      <p:pic>
        <p:nvPicPr>
          <p:cNvPr id="5126" name="Picture 6" descr="C:\Users\CAK078\AppData\Local\Microsoft\Windows\Temporary Internet Files\Content.IE5\29ZLUK8M\MC900320164[1].wmf"/>
          <p:cNvPicPr>
            <a:picLocks noChangeAspect="1" noChangeArrowheads="1"/>
          </p:cNvPicPr>
          <p:nvPr/>
        </p:nvPicPr>
        <p:blipFill>
          <a:blip r:embed="rId7" cstate="print"/>
          <a:srcRect/>
          <a:stretch>
            <a:fillRect/>
          </a:stretch>
        </p:blipFill>
        <p:spPr bwMode="auto">
          <a:xfrm>
            <a:off x="533400" y="3352800"/>
            <a:ext cx="1283818" cy="1826971"/>
          </a:xfrm>
          <a:prstGeom prst="rect">
            <a:avLst/>
          </a:prstGeom>
          <a:noFill/>
        </p:spPr>
      </p:pic>
    </p:spTree>
  </p:cSld>
  <p:clrMapOvr>
    <a:masterClrMapping/>
  </p:clrMapOvr>
  <p:transition spd="slow">
    <p:dissolve/>
    <p:sndAc>
      <p:stSnd>
        <p:snd r:embed="rId2" name="bomb.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Fact#6</a:t>
            </a:r>
            <a:endParaRPr lang="en-US" dirty="0"/>
          </a:p>
        </p:txBody>
      </p:sp>
      <p:sp>
        <p:nvSpPr>
          <p:cNvPr id="3" name="Content Placeholder 2"/>
          <p:cNvSpPr>
            <a:spLocks noGrp="1"/>
          </p:cNvSpPr>
          <p:nvPr>
            <p:ph idx="1"/>
          </p:nvPr>
        </p:nvSpPr>
        <p:spPr/>
        <p:txBody>
          <a:bodyPr/>
          <a:lstStyle/>
          <a:p>
            <a:r>
              <a:rPr lang="en-US" dirty="0"/>
              <a:t>A series of conveyor belts carries the waste through the plant, where both workers and machines separate it and optic scanners track it through the plant. </a:t>
            </a:r>
          </a:p>
        </p:txBody>
      </p:sp>
      <p:pic>
        <p:nvPicPr>
          <p:cNvPr id="6146" name="Picture 2" descr="C:\Users\CAK078\AppData\Local\Microsoft\Windows\Temporary Internet Files\Content.IE5\7FQBVKPF\MP900442297[1].jpg"/>
          <p:cNvPicPr>
            <a:picLocks noChangeAspect="1" noChangeArrowheads="1"/>
          </p:cNvPicPr>
          <p:nvPr/>
        </p:nvPicPr>
        <p:blipFill>
          <a:blip r:embed="rId3" cstate="print"/>
          <a:srcRect/>
          <a:stretch>
            <a:fillRect/>
          </a:stretch>
        </p:blipFill>
        <p:spPr bwMode="auto">
          <a:xfrm>
            <a:off x="4267200" y="3200400"/>
            <a:ext cx="3429000" cy="2438400"/>
          </a:xfrm>
          <a:prstGeom prst="rect">
            <a:avLst/>
          </a:prstGeom>
          <a:noFill/>
        </p:spPr>
      </p:pic>
      <p:pic>
        <p:nvPicPr>
          <p:cNvPr id="6147" name="Picture 3" descr="C:\Users\CAK078\AppData\Local\Microsoft\Windows\Temporary Internet Files\Content.IE5\ZCDHGB9L\MC900312700[1].wmf"/>
          <p:cNvPicPr>
            <a:picLocks noChangeAspect="1" noChangeArrowheads="1"/>
          </p:cNvPicPr>
          <p:nvPr/>
        </p:nvPicPr>
        <p:blipFill>
          <a:blip r:embed="rId4" cstate="print"/>
          <a:srcRect/>
          <a:stretch>
            <a:fillRect/>
          </a:stretch>
        </p:blipFill>
        <p:spPr bwMode="auto">
          <a:xfrm>
            <a:off x="2514600" y="3581400"/>
            <a:ext cx="1694383" cy="1818742"/>
          </a:xfrm>
          <a:prstGeom prst="rect">
            <a:avLst/>
          </a:prstGeom>
          <a:noFill/>
        </p:spPr>
      </p:pic>
      <p:pic>
        <p:nvPicPr>
          <p:cNvPr id="6148" name="Picture 4" descr="C:\Users\CAK078\AppData\Local\Microsoft\Windows\Temporary Internet Files\Content.IE5\HEEY113K\MC900292916[1].wmf"/>
          <p:cNvPicPr>
            <a:picLocks noChangeAspect="1" noChangeArrowheads="1"/>
          </p:cNvPicPr>
          <p:nvPr/>
        </p:nvPicPr>
        <p:blipFill>
          <a:blip r:embed="rId5" cstate="print"/>
          <a:srcRect/>
          <a:stretch>
            <a:fillRect/>
          </a:stretch>
        </p:blipFill>
        <p:spPr bwMode="auto">
          <a:xfrm>
            <a:off x="6172200" y="0"/>
            <a:ext cx="1773022" cy="1810512"/>
          </a:xfrm>
          <a:prstGeom prst="rect">
            <a:avLst/>
          </a:prstGeom>
          <a:noFill/>
        </p:spPr>
      </p:pic>
      <p:pic>
        <p:nvPicPr>
          <p:cNvPr id="6149" name="Picture 5" descr="C:\Users\CAK078\AppData\Local\Microsoft\Windows\Temporary Internet Files\Content.IE5\29ZLUK8M\MC900326894[1].wmf"/>
          <p:cNvPicPr>
            <a:picLocks noChangeAspect="1" noChangeArrowheads="1"/>
          </p:cNvPicPr>
          <p:nvPr/>
        </p:nvPicPr>
        <p:blipFill>
          <a:blip r:embed="rId6" cstate="print"/>
          <a:srcRect/>
          <a:stretch>
            <a:fillRect/>
          </a:stretch>
        </p:blipFill>
        <p:spPr bwMode="auto">
          <a:xfrm>
            <a:off x="6781800" y="4343400"/>
            <a:ext cx="913486" cy="913486"/>
          </a:xfrm>
          <a:prstGeom prst="rect">
            <a:avLst/>
          </a:prstGeom>
          <a:noFill/>
        </p:spPr>
      </p:pic>
      <p:pic>
        <p:nvPicPr>
          <p:cNvPr id="6150" name="Picture 6" descr="C:\Users\CAK078\AppData\Local\Microsoft\Windows\Temporary Internet Files\Content.IE5\7FQBVKPF\MC900319930[1].wmf"/>
          <p:cNvPicPr>
            <a:picLocks noChangeAspect="1" noChangeArrowheads="1"/>
          </p:cNvPicPr>
          <p:nvPr/>
        </p:nvPicPr>
        <p:blipFill>
          <a:blip r:embed="rId7" cstate="print"/>
          <a:srcRect/>
          <a:stretch>
            <a:fillRect/>
          </a:stretch>
        </p:blipFill>
        <p:spPr bwMode="auto">
          <a:xfrm>
            <a:off x="457200" y="3200400"/>
            <a:ext cx="1820570" cy="1731874"/>
          </a:xfrm>
          <a:prstGeom prst="rect">
            <a:avLst/>
          </a:prstGeom>
          <a:noFill/>
        </p:spPr>
      </p:pic>
    </p:spTree>
  </p:cSld>
  <p:clrMapOvr>
    <a:masterClrMapping/>
  </p:clrMapOvr>
  <p:transition spd="slow">
    <p:wipe/>
    <p:sndAc>
      <p:stSnd>
        <p:snd r:embed="rId2" name="applause.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Fact#7</a:t>
            </a:r>
            <a:endParaRPr lang="en-US" dirty="0"/>
          </a:p>
        </p:txBody>
      </p:sp>
      <p:sp>
        <p:nvSpPr>
          <p:cNvPr id="3" name="Content Placeholder 2"/>
          <p:cNvSpPr>
            <a:spLocks noGrp="1"/>
          </p:cNvSpPr>
          <p:nvPr>
            <p:ph idx="1"/>
          </p:nvPr>
        </p:nvSpPr>
        <p:spPr/>
        <p:txBody>
          <a:bodyPr/>
          <a:lstStyle/>
          <a:p>
            <a:r>
              <a:rPr lang="en-US" dirty="0"/>
              <a:t>The material then ends up in huge storage bins, before it's smashed, bound together and packaged in large bales weighing 800 to 1,200 pounds each.</a:t>
            </a:r>
          </a:p>
        </p:txBody>
      </p:sp>
      <p:pic>
        <p:nvPicPr>
          <p:cNvPr id="7170" name="Picture 2" descr="C:\Users\CAK078\AppData\Local\Microsoft\Windows\Temporary Internet Files\Content.IE5\ZCDHGB9L\MC900440381[1].png"/>
          <p:cNvPicPr>
            <a:picLocks noChangeAspect="1" noChangeArrowheads="1"/>
          </p:cNvPicPr>
          <p:nvPr/>
        </p:nvPicPr>
        <p:blipFill>
          <a:blip r:embed="rId3" cstate="print"/>
          <a:srcRect/>
          <a:stretch>
            <a:fillRect/>
          </a:stretch>
        </p:blipFill>
        <p:spPr bwMode="auto">
          <a:xfrm>
            <a:off x="6019800" y="4267200"/>
            <a:ext cx="2743200" cy="2743200"/>
          </a:xfrm>
          <a:prstGeom prst="rect">
            <a:avLst/>
          </a:prstGeom>
          <a:noFill/>
        </p:spPr>
      </p:pic>
      <p:pic>
        <p:nvPicPr>
          <p:cNvPr id="7171" name="Picture 3" descr="C:\Users\CAK078\AppData\Local\Microsoft\Windows\Temporary Internet Files\Content.IE5\HEEY113K\MC900325916[1].wmf"/>
          <p:cNvPicPr>
            <a:picLocks noChangeAspect="1" noChangeArrowheads="1"/>
          </p:cNvPicPr>
          <p:nvPr/>
        </p:nvPicPr>
        <p:blipFill>
          <a:blip r:embed="rId4" cstate="print"/>
          <a:srcRect/>
          <a:stretch>
            <a:fillRect/>
          </a:stretch>
        </p:blipFill>
        <p:spPr bwMode="auto">
          <a:xfrm>
            <a:off x="4648200" y="5019142"/>
            <a:ext cx="1841602" cy="1838858"/>
          </a:xfrm>
          <a:prstGeom prst="rect">
            <a:avLst/>
          </a:prstGeom>
          <a:noFill/>
        </p:spPr>
      </p:pic>
      <p:pic>
        <p:nvPicPr>
          <p:cNvPr id="7172" name="Picture 4" descr="C:\Users\CAK078\AppData\Local\Microsoft\Windows\Temporary Internet Files\Content.IE5\29ZLUK8M\MC900325512[1].wmf"/>
          <p:cNvPicPr>
            <a:picLocks noChangeAspect="1" noChangeArrowheads="1"/>
          </p:cNvPicPr>
          <p:nvPr/>
        </p:nvPicPr>
        <p:blipFill>
          <a:blip r:embed="rId5" cstate="print"/>
          <a:srcRect/>
          <a:stretch>
            <a:fillRect/>
          </a:stretch>
        </p:blipFill>
        <p:spPr bwMode="auto">
          <a:xfrm>
            <a:off x="2971800" y="5037430"/>
            <a:ext cx="1551737" cy="1820570"/>
          </a:xfrm>
          <a:prstGeom prst="rect">
            <a:avLst/>
          </a:prstGeom>
          <a:noFill/>
        </p:spPr>
      </p:pic>
      <p:pic>
        <p:nvPicPr>
          <p:cNvPr id="7173" name="Picture 5" descr="C:\Users\CAK078\AppData\Local\Microsoft\Windows\Temporary Internet Files\Content.IE5\7FQBVKPF\MC900361394[1].wmf"/>
          <p:cNvPicPr>
            <a:picLocks noChangeAspect="1" noChangeArrowheads="1"/>
          </p:cNvPicPr>
          <p:nvPr/>
        </p:nvPicPr>
        <p:blipFill>
          <a:blip r:embed="rId6" cstate="print"/>
          <a:srcRect/>
          <a:stretch>
            <a:fillRect/>
          </a:stretch>
        </p:blipFill>
        <p:spPr bwMode="auto">
          <a:xfrm>
            <a:off x="1295400" y="4985309"/>
            <a:ext cx="1262786" cy="1872691"/>
          </a:xfrm>
          <a:prstGeom prst="rect">
            <a:avLst/>
          </a:prstGeom>
          <a:noFill/>
        </p:spPr>
      </p:pic>
    </p:spTree>
  </p:cSld>
  <p:clrMapOvr>
    <a:masterClrMapping/>
  </p:clrMapOvr>
  <p:transition spd="slow">
    <p:fade/>
    <p:sndAc>
      <p:stSnd>
        <p:snd r:embed="rId2" name="arrow.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Fact#8</a:t>
            </a:r>
            <a:endParaRPr lang="en-US" dirty="0"/>
          </a:p>
        </p:txBody>
      </p:sp>
      <p:sp>
        <p:nvSpPr>
          <p:cNvPr id="3" name="Content Placeholder 2"/>
          <p:cNvSpPr>
            <a:spLocks noGrp="1"/>
          </p:cNvSpPr>
          <p:nvPr>
            <p:ph idx="1"/>
          </p:nvPr>
        </p:nvSpPr>
        <p:spPr/>
        <p:txBody>
          <a:bodyPr/>
          <a:lstStyle/>
          <a:p>
            <a:r>
              <a:rPr lang="en-US" dirty="0"/>
              <a:t>The facility, which is operating at about 60 percent of its available capacity, can process about 55 tons of material per hour. </a:t>
            </a:r>
          </a:p>
        </p:txBody>
      </p: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Fact#9</a:t>
            </a:r>
            <a:endParaRPr lang="en-US" dirty="0"/>
          </a:p>
        </p:txBody>
      </p:sp>
      <p:sp>
        <p:nvSpPr>
          <p:cNvPr id="3" name="Content Placeholder 2"/>
          <p:cNvSpPr>
            <a:spLocks noGrp="1"/>
          </p:cNvSpPr>
          <p:nvPr>
            <p:ph idx="1"/>
          </p:nvPr>
        </p:nvSpPr>
        <p:spPr/>
        <p:txBody>
          <a:bodyPr/>
          <a:lstStyle/>
          <a:p>
            <a:r>
              <a:rPr lang="en-US" dirty="0"/>
              <a:t>It handles material from 55 cities, towns, villages, and townships in Greater Cincinnati, Northern Kentucky and Southeastern Indiana.</a:t>
            </a:r>
          </a:p>
        </p:txBody>
      </p:sp>
    </p:spTree>
  </p:cSld>
  <p:clrMapOvr>
    <a:masterClrMapping/>
  </p:clrMapOvr>
  <p:transition>
    <p:wipe dir="u"/>
    <p:sndAc>
      <p:stSnd>
        <p:snd r:embed="rId2" name="coin.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47</TotalTime>
  <Words>548</Words>
  <Application>Microsoft Office PowerPoint</Application>
  <PresentationFormat>On-screen Show (4:3)</PresentationFormat>
  <Paragraphs>33</Paragraphs>
  <Slides>16</Slides>
  <Notes>0</Notes>
  <HiddenSlides>0</HiddenSlides>
  <MMClips>1</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Opulent</vt:lpstr>
      <vt:lpstr>Fact #1</vt:lpstr>
      <vt:lpstr>Fact#2</vt:lpstr>
      <vt:lpstr>Fact#3</vt:lpstr>
      <vt:lpstr>Fact#4</vt:lpstr>
      <vt:lpstr>Fact#5</vt:lpstr>
      <vt:lpstr>Fact#6</vt:lpstr>
      <vt:lpstr>Fact#7</vt:lpstr>
      <vt:lpstr>Fact#8</vt:lpstr>
      <vt:lpstr>Fact#9</vt:lpstr>
      <vt:lpstr>Fact#10</vt:lpstr>
      <vt:lpstr>Fact#11</vt:lpstr>
      <vt:lpstr>Fact#12</vt:lpstr>
      <vt:lpstr>Fact#13</vt:lpstr>
      <vt:lpstr>Fact#14</vt:lpstr>
      <vt:lpstr>Fact#15</vt:lpstr>
      <vt:lpstr>Slide 16</vt:lpstr>
    </vt:vector>
  </TitlesOfParts>
  <Company>BCPS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 #1</dc:title>
  <dc:creator>CAK078</dc:creator>
  <cp:lastModifiedBy>CAK078</cp:lastModifiedBy>
  <cp:revision>7</cp:revision>
  <dcterms:created xsi:type="dcterms:W3CDTF">2014-10-22T12:43:37Z</dcterms:created>
  <dcterms:modified xsi:type="dcterms:W3CDTF">2014-10-23T13:15:04Z</dcterms:modified>
</cp:coreProperties>
</file>